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3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24"/>
    <p:restoredTop sz="79456"/>
  </p:normalViewPr>
  <p:slideViewPr>
    <p:cSldViewPr snapToGrid="0">
      <p:cViewPr varScale="1">
        <p:scale>
          <a:sx n="104" d="100"/>
          <a:sy n="104" d="100"/>
        </p:scale>
        <p:origin x="200" y="44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2501680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Larynx functions: protective, respiratory, in speech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Inhalation widen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Exhalation more narrow </a:t>
            </a: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43cdc1aa76_2_40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5" cy="4113892"/>
          </a:xfrm>
          <a:prstGeom prst="rect">
            <a:avLst/>
          </a:prstGeom>
        </p:spPr>
        <p:txBody>
          <a:bodyPr spcFirstLastPara="1" wrap="square" lIns="86175" tIns="86175" rIns="86175" bIns="861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Can be life threaten if there is no protective force. Aspiration </a:t>
            </a:r>
            <a:endParaRPr dirty="0"/>
          </a:p>
        </p:txBody>
      </p:sp>
      <p:sp>
        <p:nvSpPr>
          <p:cNvPr id="71" name="Google Shape;71;g43cdc1aa76_2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43cdc1aa76_2_46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5" cy="4113892"/>
          </a:xfrm>
          <a:prstGeom prst="rect">
            <a:avLst/>
          </a:prstGeom>
        </p:spPr>
        <p:txBody>
          <a:bodyPr spcFirstLastPara="1" wrap="square" lIns="86175" tIns="86175" rIns="86175" bIns="861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Coughing irritates vocal folds </a:t>
            </a:r>
            <a:endParaRPr dirty="0"/>
          </a:p>
        </p:txBody>
      </p:sp>
      <p:sp>
        <p:nvSpPr>
          <p:cNvPr id="77" name="Google Shape;77;g43cdc1aa76_2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43cdc1aa76_2_51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5" cy="4113892"/>
          </a:xfrm>
          <a:prstGeom prst="rect">
            <a:avLst/>
          </a:prstGeom>
        </p:spPr>
        <p:txBody>
          <a:bodyPr spcFirstLastPara="1" wrap="square" lIns="86175" tIns="86175" rIns="86175" bIns="861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g43cdc1aa76_2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43cdc1aa76_2_56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5" cy="4113892"/>
          </a:xfrm>
          <a:prstGeom prst="rect">
            <a:avLst/>
          </a:prstGeom>
        </p:spPr>
        <p:txBody>
          <a:bodyPr spcFirstLastPara="1" wrap="square" lIns="86175" tIns="86175" rIns="86175" bIns="861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Voice is based on the size of our vocal fold mass.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-Frequency goes up period goes down. The vibration is faster. </a:t>
            </a:r>
            <a:endParaRPr dirty="0"/>
          </a:p>
        </p:txBody>
      </p:sp>
      <p:sp>
        <p:nvSpPr>
          <p:cNvPr id="89" name="Google Shape;89;g43cdc1aa76_2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43cdc1aa76_2_61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5" cy="4113892"/>
          </a:xfrm>
          <a:prstGeom prst="rect">
            <a:avLst/>
          </a:prstGeom>
        </p:spPr>
        <p:txBody>
          <a:bodyPr spcFirstLastPara="1" wrap="square" lIns="86175" tIns="86175" rIns="86175" bIns="861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More pressure increases amplitude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Harder you pluck the louder it is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Increase in subglottal pressure increase intensity in your voice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Frequency does not change the intensity only the amplitude changes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Compression: when the air molecules are pushing towards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Rare faction: air molecules are away </a:t>
            </a:r>
            <a:endParaRPr dirty="0"/>
          </a:p>
        </p:txBody>
      </p:sp>
      <p:sp>
        <p:nvSpPr>
          <p:cNvPr id="95" name="Google Shape;95;g43cdc1aa76_2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43cdc1aa76_2_66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5" cy="4113892"/>
          </a:xfrm>
          <a:prstGeom prst="rect">
            <a:avLst/>
          </a:prstGeom>
        </p:spPr>
        <p:txBody>
          <a:bodyPr spcFirstLastPara="1" wrap="square" lIns="86175" tIns="86175" rIns="86175" bIns="861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Frequency is </a:t>
            </a:r>
            <a:r>
              <a:rPr lang="en-US" dirty="0" err="1"/>
              <a:t>Fo</a:t>
            </a:r>
            <a:endParaRPr dirty="0"/>
          </a:p>
        </p:txBody>
      </p:sp>
      <p:sp>
        <p:nvSpPr>
          <p:cNvPr id="101" name="Google Shape;101;g43cdc1aa76_2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43cdc1aa76_2_71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5" cy="4113892"/>
          </a:xfrm>
          <a:prstGeom prst="rect">
            <a:avLst/>
          </a:prstGeom>
        </p:spPr>
        <p:txBody>
          <a:bodyPr spcFirstLastPara="1" wrap="square" lIns="86175" tIns="86175" rIns="86175" bIns="861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g43cdc1aa76_2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43cdc1aa76_2_76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5" cy="4113892"/>
          </a:xfrm>
          <a:prstGeom prst="rect">
            <a:avLst/>
          </a:prstGeom>
        </p:spPr>
        <p:txBody>
          <a:bodyPr spcFirstLastPara="1" wrap="square" lIns="86175" tIns="86175" rIns="86175" bIns="861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g43cdc1aa76_2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43cdc1aa76_2_81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5" cy="4113892"/>
          </a:xfrm>
          <a:prstGeom prst="rect">
            <a:avLst/>
          </a:prstGeom>
        </p:spPr>
        <p:txBody>
          <a:bodyPr spcFirstLastPara="1" wrap="square" lIns="86175" tIns="86175" rIns="86175" bIns="861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9" name="Google Shape;119;g43cdc1aa76_2_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43cdc1aa76_2_86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5" cy="4113892"/>
          </a:xfrm>
          <a:prstGeom prst="rect">
            <a:avLst/>
          </a:prstGeom>
        </p:spPr>
        <p:txBody>
          <a:bodyPr spcFirstLastPara="1" wrap="square" lIns="86175" tIns="86175" rIns="86175" bIns="861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Vocal folds causes turbo. which causes air to rush through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M. Goes back down and creates a frequency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Constant volume of air </a:t>
            </a:r>
            <a:r>
              <a:rPr lang="en-US" sz="1200" b="1" dirty="0">
                <a:highlight>
                  <a:srgbClr val="FFFF00"/>
                </a:highlight>
              </a:rPr>
              <a:t>Decrease in pressure and an increase in velocity </a:t>
            </a:r>
            <a:endParaRPr sz="1200" b="1" dirty="0">
              <a:highlight>
                <a:srgbClr val="FFFF00"/>
              </a:highlight>
            </a:endParaRPr>
          </a:p>
        </p:txBody>
      </p:sp>
      <p:sp>
        <p:nvSpPr>
          <p:cNvPr id="125" name="Google Shape;125;g43cdc1aa76_2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43cdc1aa76_2_91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5" cy="4113892"/>
          </a:xfrm>
          <a:prstGeom prst="rect">
            <a:avLst/>
          </a:prstGeom>
        </p:spPr>
        <p:txBody>
          <a:bodyPr spcFirstLastPara="1" wrap="square" lIns="86175" tIns="86175" rIns="86175" bIns="861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Vocal folds are made up of muscle and tissue their composition allows them to move when force is upon them. Allowing air to go through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/>
              <a:t>Voicing is the opening and closing of the vocal folds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/>
              <a:t>Movement of the tissue and disturbing of air molecules is what we hear as sound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/>
              <a:t>Apart- abduction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/>
              <a:t>Together- adduction</a:t>
            </a:r>
            <a:endParaRPr b="1" dirty="0"/>
          </a:p>
        </p:txBody>
      </p:sp>
      <p:sp>
        <p:nvSpPr>
          <p:cNvPr id="131" name="Google Shape;131;g43cdc1aa76_2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43cdc1aa76_2_96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5" cy="4113892"/>
          </a:xfrm>
          <a:prstGeom prst="rect">
            <a:avLst/>
          </a:prstGeom>
        </p:spPr>
        <p:txBody>
          <a:bodyPr spcFirstLastPara="1" wrap="square" lIns="86175" tIns="86175" rIns="86175" bIns="861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g43cdc1aa76_2_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43cdc1aa76_2_101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5" cy="4113892"/>
          </a:xfrm>
          <a:prstGeom prst="rect">
            <a:avLst/>
          </a:prstGeom>
        </p:spPr>
        <p:txBody>
          <a:bodyPr spcFirstLastPara="1" wrap="square" lIns="86175" tIns="86175" rIns="86175" bIns="861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Movement allows pitch, tone, </a:t>
            </a:r>
            <a:r>
              <a:rPr lang="en-US" dirty="0" err="1"/>
              <a:t>etc</a:t>
            </a: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-If a glottal attack become a hard glottal attack it damages </a:t>
            </a:r>
            <a:endParaRPr dirty="0"/>
          </a:p>
        </p:txBody>
      </p:sp>
      <p:sp>
        <p:nvSpPr>
          <p:cNvPr id="143" name="Google Shape;143;g43cdc1aa76_2_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43cdc1aa76_2_106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5" cy="4113892"/>
          </a:xfrm>
          <a:prstGeom prst="rect">
            <a:avLst/>
          </a:prstGeom>
        </p:spPr>
        <p:txBody>
          <a:bodyPr spcFirstLastPara="1" wrap="square" lIns="86175" tIns="86175" rIns="86175" bIns="861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Move them out by using muscular action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/>
              <a:t>PCA </a:t>
            </a:r>
            <a:r>
              <a:rPr lang="en-US" dirty="0"/>
              <a:t>is the only muscle of adduction and stop the turbo that creates sound. When turbo is produced sound is stopped</a:t>
            </a:r>
            <a:endParaRPr dirty="0"/>
          </a:p>
        </p:txBody>
      </p:sp>
      <p:sp>
        <p:nvSpPr>
          <p:cNvPr id="149" name="Google Shape;149;g43cdc1aa76_2_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43cdc1aa76_2_111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5" cy="4113892"/>
          </a:xfrm>
          <a:prstGeom prst="rect">
            <a:avLst/>
          </a:prstGeom>
        </p:spPr>
        <p:txBody>
          <a:bodyPr spcFirstLastPara="1" wrap="square" lIns="86175" tIns="86175" rIns="86175" bIns="861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/>
              <a:t>Mainly holding tonic muscular contraction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/>
              <a:t>During steady state of phonation vocal folds are in a tonic contraction to  control fundamental frequency and stabilize intensity.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/>
              <a:t>Phonation starts a few seconds(slight vibration) before vibration because turbulence  Increases.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/>
              <a:t>They don’t have to move to vibrate (e.g. harry) voiced following the voiceless sound  </a:t>
            </a:r>
            <a:endParaRPr b="1" dirty="0"/>
          </a:p>
        </p:txBody>
      </p:sp>
      <p:sp>
        <p:nvSpPr>
          <p:cNvPr id="155" name="Google Shape;155;g43cdc1aa76_2_1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43cdc1aa76_2_116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5" cy="4113892"/>
          </a:xfrm>
          <a:prstGeom prst="rect">
            <a:avLst/>
          </a:prstGeom>
        </p:spPr>
        <p:txBody>
          <a:bodyPr spcFirstLastPara="1" wrap="square" lIns="86175" tIns="86175" rIns="86175" bIns="861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g43cdc1aa76_2_1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8625" y="686405"/>
            <a:ext cx="60007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43cdc1aa76_2_121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5" cy="4113892"/>
          </a:xfrm>
          <a:prstGeom prst="rect">
            <a:avLst/>
          </a:prstGeom>
        </p:spPr>
        <p:txBody>
          <a:bodyPr spcFirstLastPara="1" wrap="square" lIns="86175" tIns="86175" rIns="86175" bIns="861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Vocal register are perceptually different the mode of vibration changes in the vocal folds.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We cannot sustain the change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Back to the front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One primary frequency of vibration vocal frequency of vibration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Harmonic whole number intervals (can tell one sound from another)</a:t>
            </a:r>
            <a:endParaRPr dirty="0"/>
          </a:p>
        </p:txBody>
      </p:sp>
      <p:sp>
        <p:nvSpPr>
          <p:cNvPr id="167" name="Google Shape;167;g43cdc1aa76_2_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43cdc1aa76_2_126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5" cy="4113892"/>
          </a:xfrm>
          <a:prstGeom prst="rect">
            <a:avLst/>
          </a:prstGeom>
        </p:spPr>
        <p:txBody>
          <a:bodyPr spcFirstLastPara="1" wrap="square" lIns="86175" tIns="86175" rIns="86175" bIns="861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Low subglottal pressure to sustain it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Strong medial compression with short thick vocal folds and low sub glottal pressure </a:t>
            </a:r>
            <a:endParaRPr dirty="0"/>
          </a:p>
        </p:txBody>
      </p:sp>
      <p:sp>
        <p:nvSpPr>
          <p:cNvPr id="173" name="Google Shape;173;g43cdc1aa76_2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43cdc1aa76_2_131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5" cy="4113892"/>
          </a:xfrm>
          <a:prstGeom prst="rect">
            <a:avLst/>
          </a:prstGeom>
        </p:spPr>
        <p:txBody>
          <a:bodyPr spcFirstLastPara="1" wrap="square" lIns="86175" tIns="86175" rIns="86175" bIns="861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Thin- Reed like (like a violin)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Whistle- 2500 Hz in females sounds like a whistle</a:t>
            </a:r>
            <a:endParaRPr dirty="0"/>
          </a:p>
        </p:txBody>
      </p:sp>
      <p:sp>
        <p:nvSpPr>
          <p:cNvPr id="179" name="Google Shape;179;g43cdc1aa76_2_1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43cdc1aa76_2_136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5" cy="4113892"/>
          </a:xfrm>
          <a:prstGeom prst="rect">
            <a:avLst/>
          </a:prstGeom>
        </p:spPr>
        <p:txBody>
          <a:bodyPr spcFirstLastPara="1" wrap="square" lIns="86175" tIns="86175" rIns="86175" bIns="861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85" name="Google Shape;185;g43cdc1aa76_2_1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43cdc1aa76_2_141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5" cy="4113892"/>
          </a:xfrm>
          <a:prstGeom prst="rect">
            <a:avLst/>
          </a:prstGeom>
        </p:spPr>
        <p:txBody>
          <a:bodyPr spcFirstLastPara="1" wrap="square" lIns="86175" tIns="86175" rIns="86175" bIns="861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Directly correlated </a:t>
            </a:r>
            <a:endParaRPr dirty="0"/>
          </a:p>
        </p:txBody>
      </p:sp>
      <p:sp>
        <p:nvSpPr>
          <p:cNvPr id="191" name="Google Shape;191;g43cdc1aa76_2_1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43cdc1aa76_2_146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5" cy="4113892"/>
          </a:xfrm>
          <a:prstGeom prst="rect">
            <a:avLst/>
          </a:prstGeom>
        </p:spPr>
        <p:txBody>
          <a:bodyPr spcFirstLastPara="1" wrap="square" lIns="86175" tIns="86175" rIns="86175" bIns="861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u="sng" dirty="0"/>
              <a:t>Laryngeal structures grow increases the mass so that is why from childhood to puberty. </a:t>
            </a:r>
            <a:r>
              <a:rPr lang="en-US" b="1" u="sng" dirty="0" err="1"/>
              <a:t>Cartlage</a:t>
            </a:r>
            <a:r>
              <a:rPr lang="en-US" b="1" u="sng" dirty="0"/>
              <a:t> grows bigger </a:t>
            </a:r>
            <a:endParaRPr b="1" u="sng" dirty="0"/>
          </a:p>
        </p:txBody>
      </p:sp>
      <p:sp>
        <p:nvSpPr>
          <p:cNvPr id="197" name="Google Shape;197;g43cdc1aa76_2_1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43cdc1aa76_2_151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5" cy="4113892"/>
          </a:xfrm>
          <a:prstGeom prst="rect">
            <a:avLst/>
          </a:prstGeom>
        </p:spPr>
        <p:txBody>
          <a:bodyPr spcFirstLastPara="1" wrap="square" lIns="86175" tIns="86175" rIns="86175" bIns="861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" name="Google Shape;203;g43cdc1aa76_2_1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43cdc1aa76_2_156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5" cy="4113892"/>
          </a:xfrm>
          <a:prstGeom prst="rect">
            <a:avLst/>
          </a:prstGeom>
        </p:spPr>
        <p:txBody>
          <a:bodyPr spcFirstLastPara="1" wrap="square" lIns="86175" tIns="86175" rIns="86175" bIns="861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Increase length and tension less mass (think of rubber band)</a:t>
            </a:r>
            <a:endParaRPr dirty="0"/>
          </a:p>
        </p:txBody>
      </p:sp>
      <p:sp>
        <p:nvSpPr>
          <p:cNvPr id="209" name="Google Shape;209;g43cdc1aa76_2_1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43cdc1aa76_2_161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5" cy="4113892"/>
          </a:xfrm>
          <a:prstGeom prst="rect">
            <a:avLst/>
          </a:prstGeom>
        </p:spPr>
        <p:txBody>
          <a:bodyPr spcFirstLastPara="1" wrap="square" lIns="86175" tIns="86175" rIns="86175" bIns="861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More compression closed tighter more air builds up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INCREASE SUBGLOTTAL PRESSURE AND MEDIAL COMPRESSION TO SCREAM !</a:t>
            </a:r>
            <a:endParaRPr dirty="0"/>
          </a:p>
        </p:txBody>
      </p:sp>
      <p:sp>
        <p:nvSpPr>
          <p:cNvPr id="215" name="Google Shape;215;g43cdc1aa76_2_1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43cdc1aa76_2_166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5" cy="4113892"/>
          </a:xfrm>
          <a:prstGeom prst="rect">
            <a:avLst/>
          </a:prstGeom>
        </p:spPr>
        <p:txBody>
          <a:bodyPr spcFirstLastPara="1" wrap="square" lIns="86175" tIns="86175" rIns="86175" bIns="861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g43cdc1aa76_2_1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43cdc1aa76_2_171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5" cy="4113892"/>
          </a:xfrm>
          <a:prstGeom prst="rect">
            <a:avLst/>
          </a:prstGeom>
        </p:spPr>
        <p:txBody>
          <a:bodyPr spcFirstLastPara="1" wrap="square" lIns="86175" tIns="86175" rIns="86175" bIns="861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g43cdc1aa76_2_1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43cdc1aa76_2_176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5" cy="4113892"/>
          </a:xfrm>
          <a:prstGeom prst="rect">
            <a:avLst/>
          </a:prstGeom>
        </p:spPr>
        <p:txBody>
          <a:bodyPr spcFirstLastPara="1" wrap="square" lIns="86175" tIns="86175" rIns="86175" bIns="861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" name="Google Shape;233;g43cdc1aa76_2_1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43cdc1aa76_2_181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5" cy="4113892"/>
          </a:xfrm>
          <a:prstGeom prst="rect">
            <a:avLst/>
          </a:prstGeom>
        </p:spPr>
        <p:txBody>
          <a:bodyPr spcFirstLastPara="1" wrap="square" lIns="86175" tIns="86175" rIns="86175" bIns="861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39" name="Google Shape;239;g43cdc1aa76_2_1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43cdc1aa76_2_186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5" cy="4113892"/>
          </a:xfrm>
          <a:prstGeom prst="rect">
            <a:avLst/>
          </a:prstGeom>
        </p:spPr>
        <p:txBody>
          <a:bodyPr spcFirstLastPara="1" wrap="square" lIns="86175" tIns="86175" rIns="86175" bIns="861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45" name="Google Shape;245;g43cdc1aa76_2_1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43cdc1aa76_2_191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5" cy="4113892"/>
          </a:xfrm>
          <a:prstGeom prst="rect">
            <a:avLst/>
          </a:prstGeom>
        </p:spPr>
        <p:txBody>
          <a:bodyPr spcFirstLastPara="1" wrap="square" lIns="86175" tIns="86175" rIns="86175" bIns="861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" name="Google Shape;251;g43cdc1aa76_2_1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43cdc1aa76_2_196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5" cy="4113892"/>
          </a:xfrm>
          <a:prstGeom prst="rect">
            <a:avLst/>
          </a:prstGeom>
        </p:spPr>
        <p:txBody>
          <a:bodyPr spcFirstLastPara="1" wrap="square" lIns="86175" tIns="86175" rIns="86175" bIns="861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g43cdc1aa76_2_1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43cdc1aa76_2_201:notes"/>
          <p:cNvSpPr txBox="1">
            <a:spLocks noGrp="1"/>
          </p:cNvSpPr>
          <p:nvPr>
            <p:ph type="body" idx="1"/>
          </p:nvPr>
        </p:nvSpPr>
        <p:spPr>
          <a:xfrm>
            <a:off x="686097" y="4343702"/>
            <a:ext cx="5485805" cy="4113892"/>
          </a:xfrm>
          <a:prstGeom prst="rect">
            <a:avLst/>
          </a:prstGeom>
        </p:spPr>
        <p:txBody>
          <a:bodyPr spcFirstLastPara="1" wrap="square" lIns="86175" tIns="86175" rIns="86175" bIns="861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3" name="Google Shape;263;g43cdc1aa76_2_2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-125" y="0"/>
            <a:ext cx="9144250" cy="4398100"/>
          </a:xfrm>
          <a:custGeom>
            <a:avLst/>
            <a:gdLst/>
            <a:ahLst/>
            <a:cxnLst/>
            <a:rect l="l" t="t" r="r" b="b"/>
            <a:pathLst>
              <a:path w="365770" h="175924" extrusionOk="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311700" y="1878560"/>
            <a:ext cx="4242600" cy="73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accent3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/>
          <p:nvPr/>
        </p:nvSpPr>
        <p:spPr>
          <a:xfrm>
            <a:off x="0" y="48099"/>
            <a:ext cx="9144250" cy="4398100"/>
          </a:xfrm>
          <a:custGeom>
            <a:avLst/>
            <a:gdLst/>
            <a:ahLst/>
            <a:cxnLst/>
            <a:rect l="l" t="t" r="r" b="b"/>
            <a:pathLst>
              <a:path w="365770" h="175924" extrusionOk="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16" name="Google Shape;16;p3"/>
          <p:cNvSpPr/>
          <p:nvPr/>
        </p:nvSpPr>
        <p:spPr>
          <a:xfrm>
            <a:off x="0" y="0"/>
            <a:ext cx="9144250" cy="4398100"/>
          </a:xfrm>
          <a:custGeom>
            <a:avLst/>
            <a:gdLst/>
            <a:ahLst/>
            <a:cxnLst/>
            <a:rect l="l" t="t" r="r" b="b"/>
            <a:pathLst>
              <a:path w="365770" h="175924" extrusionOk="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</p:sp>
      <p:sp>
        <p:nvSpPr>
          <p:cNvPr id="17" name="Google Shape;17;p3"/>
          <p:cNvSpPr txBox="1">
            <a:spLocks noGrp="1"/>
          </p:cNvSpPr>
          <p:nvPr>
            <p:ph type="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0" y="0"/>
            <a:ext cx="4314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4"/>
          <p:cNvSpPr/>
          <p:nvPr/>
        </p:nvSpPr>
        <p:spPr>
          <a:xfrm>
            <a:off x="0" y="44125"/>
            <a:ext cx="4313625" cy="4399375"/>
          </a:xfrm>
          <a:custGeom>
            <a:avLst/>
            <a:gdLst/>
            <a:ahLst/>
            <a:cxnLst/>
            <a:rect l="l" t="t" r="r" b="b"/>
            <a:pathLst>
              <a:path w="172545" h="175975" extrusionOk="0">
                <a:moveTo>
                  <a:pt x="0" y="157"/>
                </a:moveTo>
                <a:lnTo>
                  <a:pt x="172419" y="0"/>
                </a:lnTo>
                <a:lnTo>
                  <a:pt x="172545" y="126541"/>
                </a:lnTo>
                <a:lnTo>
                  <a:pt x="0" y="1759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</p:sp>
      <p:sp>
        <p:nvSpPr>
          <p:cNvPr id="22" name="Google Shape;22;p4"/>
          <p:cNvSpPr/>
          <p:nvPr/>
        </p:nvSpPr>
        <p:spPr>
          <a:xfrm>
            <a:off x="-125" y="0"/>
            <a:ext cx="4316900" cy="4395600"/>
          </a:xfrm>
          <a:custGeom>
            <a:avLst/>
            <a:gdLst/>
            <a:ahLst/>
            <a:cxnLst/>
            <a:rect l="l" t="t" r="r" b="b"/>
            <a:pathLst>
              <a:path w="172676" h="175824" extrusionOk="0">
                <a:moveTo>
                  <a:pt x="0" y="6"/>
                </a:moveTo>
                <a:lnTo>
                  <a:pt x="172676" y="0"/>
                </a:lnTo>
                <a:lnTo>
                  <a:pt x="172562" y="126442"/>
                </a:lnTo>
                <a:lnTo>
                  <a:pt x="0" y="175824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</p:sp>
      <p:sp>
        <p:nvSpPr>
          <p:cNvPr id="23" name="Google Shape;23;p4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body" idx="1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/>
          <p:nvPr/>
        </p:nvSpPr>
        <p:spPr>
          <a:xfrm>
            <a:off x="0" y="0"/>
            <a:ext cx="9144000" cy="127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311700" y="1505700"/>
            <a:ext cx="3999900" cy="30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body" idx="2"/>
          </p:nvPr>
        </p:nvSpPr>
        <p:spPr>
          <a:xfrm>
            <a:off x="4832400" y="1505700"/>
            <a:ext cx="3999900" cy="3076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/>
          <p:nvPr/>
        </p:nvSpPr>
        <p:spPr>
          <a:xfrm>
            <a:off x="0" y="0"/>
            <a:ext cx="9144000" cy="127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/>
          <p:nvPr/>
        </p:nvSpPr>
        <p:spPr>
          <a:xfrm>
            <a:off x="0" y="0"/>
            <a:ext cx="37644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title"/>
          </p:nvPr>
        </p:nvSpPr>
        <p:spPr>
          <a:xfrm>
            <a:off x="311725" y="500925"/>
            <a:ext cx="3127500" cy="1829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1"/>
          </p:nvPr>
        </p:nvSpPr>
        <p:spPr>
          <a:xfrm>
            <a:off x="311700" y="2390650"/>
            <a:ext cx="3127500" cy="229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●"/>
              <a:defRPr>
                <a:solidFill>
                  <a:schemeClr val="accent2"/>
                </a:solidFill>
              </a:defRPr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3"/>
        </a:solidFill>
        <a:effectLst/>
      </p:bgPr>
    </p:bg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>
            <a:spLocks noGrp="1"/>
          </p:cNvSpPr>
          <p:nvPr>
            <p:ph type="title"/>
          </p:nvPr>
        </p:nvSpPr>
        <p:spPr>
          <a:xfrm>
            <a:off x="311675" y="798600"/>
            <a:ext cx="6247800" cy="3546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title"/>
          </p:nvPr>
        </p:nvSpPr>
        <p:spPr>
          <a:xfrm>
            <a:off x="311300" y="500925"/>
            <a:ext cx="3704400" cy="20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subTitle" idx="1"/>
          </p:nvPr>
        </p:nvSpPr>
        <p:spPr>
          <a:xfrm>
            <a:off x="304800" y="2626725"/>
            <a:ext cx="3704400" cy="92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body" idx="2"/>
          </p:nvPr>
        </p:nvSpPr>
        <p:spPr>
          <a:xfrm>
            <a:off x="4879025" y="500925"/>
            <a:ext cx="3954000" cy="411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/>
          <p:nvPr/>
        </p:nvSpPr>
        <p:spPr>
          <a:xfrm>
            <a:off x="0" y="4369000"/>
            <a:ext cx="9144000" cy="774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10"/>
          <p:cNvSpPr txBox="1">
            <a:spLocks noGrp="1"/>
          </p:cNvSpPr>
          <p:nvPr>
            <p:ph type="body" idx="1"/>
          </p:nvPr>
        </p:nvSpPr>
        <p:spPr>
          <a:xfrm>
            <a:off x="311700" y="4521400"/>
            <a:ext cx="7979400" cy="46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Merriweather"/>
              <a:buNone/>
              <a:defRPr>
                <a:solidFill>
                  <a:schemeClr val="l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</a:lstStyle>
          <a:p>
            <a:endParaRPr/>
          </a:p>
        </p:txBody>
      </p:sp>
      <p:sp>
        <p:nvSpPr>
          <p:cNvPr id="53" name="Google Shape;5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dk1"/>
        </a:solid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>
            <a:spLocks noGrp="1"/>
          </p:cNvSpPr>
          <p:nvPr>
            <p:ph type="title" hasCustomPrompt="1"/>
          </p:nvPr>
        </p:nvSpPr>
        <p:spPr>
          <a:xfrm>
            <a:off x="311750" y="831175"/>
            <a:ext cx="5334900" cy="1244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6" name="Google Shape;56;p11"/>
          <p:cNvSpPr txBox="1">
            <a:spLocks noGrp="1"/>
          </p:cNvSpPr>
          <p:nvPr>
            <p:ph type="body" idx="1"/>
          </p:nvPr>
        </p:nvSpPr>
        <p:spPr>
          <a:xfrm>
            <a:off x="311700" y="2121425"/>
            <a:ext cx="5334900" cy="94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●"/>
              <a:defRPr>
                <a:solidFill>
                  <a:schemeClr val="accent2"/>
                </a:solidFill>
              </a:defRPr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9pPr>
          </a:lstStyle>
          <a:p>
            <a:endParaRPr/>
          </a:p>
        </p:txBody>
      </p:sp>
      <p:sp>
        <p:nvSpPr>
          <p:cNvPr id="57" name="Google Shape;5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3"/>
          <p:cNvSpPr txBox="1">
            <a:spLocks noGrp="1"/>
          </p:cNvSpPr>
          <p:nvPr>
            <p:ph type="title"/>
          </p:nvPr>
        </p:nvSpPr>
        <p:spPr>
          <a:xfrm>
            <a:off x="685800" y="114300"/>
            <a:ext cx="77724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400" b="0" i="0" u="none" strike="noStrike" cap="none">
                <a:solidFill>
                  <a:srgbClr val="064B9B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400" b="0" i="0" u="none" strike="noStrike" cap="none">
                <a:solidFill>
                  <a:srgbClr val="064B9B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400" b="0" i="0" u="none" strike="noStrike" cap="none">
                <a:solidFill>
                  <a:srgbClr val="064B9B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400" b="0" i="0" u="none" strike="noStrike" cap="none">
                <a:solidFill>
                  <a:srgbClr val="064B9B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400" b="0" i="0" u="none" strike="noStrike" cap="none">
                <a:solidFill>
                  <a:srgbClr val="064B9B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400" b="0" i="0" u="none" strike="noStrike" cap="none">
                <a:solidFill>
                  <a:srgbClr val="064B9B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400" b="0" i="0" u="none" strike="noStrike" cap="none">
                <a:solidFill>
                  <a:srgbClr val="064B9B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400" b="0" i="0" u="none" strike="noStrike" cap="none">
                <a:solidFill>
                  <a:srgbClr val="064B9B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400" b="0" i="0" u="none" strike="noStrike" cap="none">
                <a:solidFill>
                  <a:srgbClr val="064B9B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62" name="Google Shape;62;p13"/>
          <p:cNvSpPr txBox="1">
            <a:spLocks noGrp="1"/>
          </p:cNvSpPr>
          <p:nvPr>
            <p:ph type="body" idx="1"/>
          </p:nvPr>
        </p:nvSpPr>
        <p:spPr>
          <a:xfrm>
            <a:off x="685800" y="1143000"/>
            <a:ext cx="7772400" cy="33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–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•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imes New Roman"/>
              <a:buChar char="–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Char char="»"/>
              <a:defRPr sz="16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paradigm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●"/>
              <a:defRPr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29845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4"/>
          <p:cNvSpPr txBox="1">
            <a:spLocks noGrp="1"/>
          </p:cNvSpPr>
          <p:nvPr>
            <p:ph type="ctr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Physiology of Phonation</a:t>
            </a:r>
            <a:endParaRPr/>
          </a:p>
        </p:txBody>
      </p:sp>
      <p:sp>
        <p:nvSpPr>
          <p:cNvPr id="68" name="Google Shape;68;p14"/>
          <p:cNvSpPr txBox="1">
            <a:spLocks noGrp="1"/>
          </p:cNvSpPr>
          <p:nvPr>
            <p:ph type="subTitle" idx="1"/>
          </p:nvPr>
        </p:nvSpPr>
        <p:spPr>
          <a:xfrm>
            <a:off x="311700" y="1878560"/>
            <a:ext cx="4242600" cy="73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Valerie A. Baird, M.A. CCC-SLP, TSSLD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 txBox="1">
            <a:spLocks noGrp="1"/>
          </p:cNvSpPr>
          <p:nvPr>
            <p:ph type="title"/>
          </p:nvPr>
        </p:nvSpPr>
        <p:spPr>
          <a:xfrm>
            <a:off x="685800" y="114300"/>
            <a:ext cx="77724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4B9B"/>
              </a:buClr>
              <a:buSzPts val="4000"/>
              <a:buFont typeface="Times New Roman"/>
              <a:buNone/>
            </a:pPr>
            <a:r>
              <a:rPr lang="en" sz="4000" b="0" i="0" u="none" strike="noStrike" cap="none">
                <a:solidFill>
                  <a:srgbClr val="064B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Non-Speech Laryngeal Function</a:t>
            </a:r>
            <a:endParaRPr/>
          </a:p>
        </p:txBody>
      </p:sp>
      <p:sp>
        <p:nvSpPr>
          <p:cNvPr id="74" name="Google Shape;74;p15"/>
          <p:cNvSpPr txBox="1">
            <a:spLocks noGrp="1"/>
          </p:cNvSpPr>
          <p:nvPr>
            <p:ph type="body" idx="1"/>
          </p:nvPr>
        </p:nvSpPr>
        <p:spPr>
          <a:xfrm>
            <a:off x="685800" y="1143000"/>
            <a:ext cx="7772400" cy="3371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</a:pPr>
            <a:r>
              <a:rPr lang="en" sz="3200" b="0" i="0" u="none" strike="noStrike" cap="none" dirty="0">
                <a:solidFill>
                  <a:srgbClr val="FF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Protective function </a:t>
            </a:r>
            <a:r>
              <a:rPr lang="en" sz="3200" b="0" i="0" u="none" strike="noStrike" cap="none" dirty="0">
                <a:solidFill>
                  <a:schemeClr val="dk1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is the most important role of the larynx</a:t>
            </a:r>
            <a:endParaRPr dirty="0">
              <a:highlight>
                <a:srgbClr val="FFFF00"/>
              </a:highlight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</a:pPr>
            <a:r>
              <a:rPr lang="en" sz="3200" b="0" i="0" u="none" strike="noStrike" cap="none" dirty="0">
                <a:solidFill>
                  <a:schemeClr val="dk1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Prevents</a:t>
            </a:r>
            <a:r>
              <a:rPr lang="en" sz="32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entrance of foreign objects into the lungs</a:t>
            </a:r>
            <a:endParaRPr dirty="0"/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–"/>
            </a:pPr>
            <a:r>
              <a:rPr lang="en" sz="24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Entrance of foreign objects is life-threatening</a:t>
            </a:r>
            <a:endParaRPr dirty="0"/>
          </a:p>
          <a:p>
            <a:pPr marL="742950" marR="0" lvl="1" indent="-1333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endParaRPr sz="24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marR="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endParaRPr sz="24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>
            <a:spLocks noGrp="1"/>
          </p:cNvSpPr>
          <p:nvPr>
            <p:ph type="title"/>
          </p:nvPr>
        </p:nvSpPr>
        <p:spPr>
          <a:xfrm>
            <a:off x="685800" y="1190"/>
            <a:ext cx="7772400" cy="7989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4B9B"/>
              </a:buClr>
              <a:buSzPts val="3200"/>
              <a:buFont typeface="Times New Roman"/>
              <a:buNone/>
            </a:pPr>
            <a:r>
              <a:rPr lang="en" sz="3200" b="0" i="0" u="none" strike="noStrike" cap="none">
                <a:solidFill>
                  <a:srgbClr val="064B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Non-Speech Laryngeal Function (Cont’d)</a:t>
            </a:r>
            <a:endParaRPr/>
          </a:p>
        </p:txBody>
      </p:sp>
      <p:sp>
        <p:nvSpPr>
          <p:cNvPr id="80" name="Google Shape;80;p16"/>
          <p:cNvSpPr txBox="1">
            <a:spLocks noGrp="1"/>
          </p:cNvSpPr>
          <p:nvPr>
            <p:ph type="body" idx="1"/>
          </p:nvPr>
        </p:nvSpPr>
        <p:spPr>
          <a:xfrm>
            <a:off x="685800" y="800099"/>
            <a:ext cx="7772400" cy="39993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</a:pPr>
            <a:r>
              <a:rPr lang="en" sz="32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Larynx protects us from foreign objects</a:t>
            </a:r>
            <a:endParaRPr dirty="0"/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–"/>
            </a:pPr>
            <a:r>
              <a:rPr lang="en" sz="2400" b="0" i="0" u="none" strike="noStrike" cap="none" dirty="0">
                <a:solidFill>
                  <a:srgbClr val="00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Coughing</a:t>
            </a:r>
            <a:r>
              <a:rPr lang="en" sz="24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dirty="0"/>
          </a:p>
          <a:p>
            <a:pPr marL="1143000" marR="0" lvl="2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Char char="•"/>
            </a:pPr>
            <a:r>
              <a:rPr lang="en" sz="20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Forceful evacuation of respiratory passageway in response to irritant or foreign matter</a:t>
            </a:r>
            <a:endParaRPr dirty="0"/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–"/>
            </a:pPr>
            <a:r>
              <a:rPr lang="en" sz="2400" b="0" i="0" u="none" strike="noStrike" cap="none" dirty="0">
                <a:solidFill>
                  <a:srgbClr val="00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Throat clearing</a:t>
            </a:r>
            <a:endParaRPr dirty="0">
              <a:highlight>
                <a:srgbClr val="FFFF00"/>
              </a:highlight>
            </a:endParaRPr>
          </a:p>
          <a:p>
            <a:pPr marL="1143000" marR="0" lvl="2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Char char="•"/>
            </a:pPr>
            <a:r>
              <a:rPr lang="en" sz="20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Clears respiratory tract of mucus</a:t>
            </a:r>
            <a:endParaRPr dirty="0"/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–"/>
            </a:pPr>
            <a:r>
              <a:rPr lang="en" sz="2400" b="0" i="0" u="none" strike="noStrike" cap="none" dirty="0">
                <a:solidFill>
                  <a:srgbClr val="00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Abdominal fixation: Oblique arytenoid</a:t>
            </a:r>
            <a:endParaRPr dirty="0">
              <a:highlight>
                <a:srgbClr val="FFFF00"/>
              </a:highlight>
            </a:endParaRPr>
          </a:p>
          <a:p>
            <a:pPr marL="1143000" marR="0" lvl="2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Char char="•"/>
            </a:pPr>
            <a:r>
              <a:rPr lang="en" sz="20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Impounds air in thorax to stabilize the torso   </a:t>
            </a:r>
            <a:endParaRPr dirty="0"/>
          </a:p>
          <a:p>
            <a:pPr marL="342900" marR="0" lvl="0" indent="-215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</a:pPr>
            <a:r>
              <a:rPr lang="en-US" sz="1600" dirty="0">
                <a:solidFill>
                  <a:srgbClr val="000000"/>
                </a:solidFill>
              </a:rPr>
              <a:t>Take a large breath of air in order to lift a certain way. Help muscles on whether to push or pull. </a:t>
            </a:r>
          </a:p>
          <a:p>
            <a:pPr marL="342900" marR="0" lvl="0" indent="-215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</a:pPr>
            <a:r>
              <a:rPr lang="en-US" sz="16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-adducting the vocal folds to make medial compressi</a:t>
            </a:r>
            <a:r>
              <a:rPr lang="en-US" sz="1600" dirty="0">
                <a:solidFill>
                  <a:srgbClr val="000000"/>
                </a:solidFill>
              </a:rPr>
              <a:t>on in order to create a fixated air </a:t>
            </a:r>
            <a:endParaRPr sz="1600" b="0" i="0" u="none" strike="noStrike" cap="none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7"/>
          <p:cNvSpPr txBox="1">
            <a:spLocks noGrp="1"/>
          </p:cNvSpPr>
          <p:nvPr>
            <p:ph type="title"/>
          </p:nvPr>
        </p:nvSpPr>
        <p:spPr>
          <a:xfrm>
            <a:off x="685800" y="114300"/>
            <a:ext cx="77724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4B9B"/>
              </a:buClr>
              <a:buSzPts val="4400"/>
              <a:buFont typeface="Times New Roman"/>
              <a:buNone/>
            </a:pPr>
            <a:r>
              <a:rPr lang="en" sz="4400" b="0" i="0" u="none" strike="noStrike" cap="none">
                <a:solidFill>
                  <a:srgbClr val="064B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Acoustics</a:t>
            </a:r>
            <a:endParaRPr/>
          </a:p>
        </p:txBody>
      </p:sp>
      <p:sp>
        <p:nvSpPr>
          <p:cNvPr id="86" name="Google Shape;86;p17"/>
          <p:cNvSpPr txBox="1">
            <a:spLocks noGrp="1"/>
          </p:cNvSpPr>
          <p:nvPr>
            <p:ph type="body" idx="1"/>
          </p:nvPr>
        </p:nvSpPr>
        <p:spPr>
          <a:xfrm>
            <a:off x="685800" y="767160"/>
            <a:ext cx="7772400" cy="4262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</a:pPr>
            <a:r>
              <a:rPr lang="en" sz="32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Process of vibration is determined by:</a:t>
            </a:r>
            <a:endParaRPr dirty="0"/>
          </a:p>
          <a:p>
            <a:pPr marL="742950" marR="0" lvl="1" indent="-28575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–"/>
            </a:pPr>
            <a:r>
              <a:rPr lang="en" sz="2400" b="0" i="0" u="none" strike="noStrike" cap="none" dirty="0">
                <a:solidFill>
                  <a:schemeClr val="dk1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Elasticity</a:t>
            </a:r>
            <a:r>
              <a:rPr lang="en" sz="24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property of material that causes it to return to its original shape after displacement</a:t>
            </a:r>
            <a:endParaRPr dirty="0"/>
          </a:p>
          <a:p>
            <a:pPr marL="742950" marR="0" lvl="1" indent="-28575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–"/>
            </a:pPr>
            <a:r>
              <a:rPr lang="en" sz="2400" b="0" i="0" u="none" strike="noStrike" cap="none" dirty="0">
                <a:solidFill>
                  <a:schemeClr val="dk1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Stiffness</a:t>
            </a:r>
            <a:r>
              <a:rPr lang="en" sz="24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strength of force within a material to return to its original shape after distention</a:t>
            </a:r>
            <a:endParaRPr dirty="0"/>
          </a:p>
          <a:p>
            <a:pPr marL="742950" marR="0" lvl="1" indent="-28575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–"/>
            </a:pPr>
            <a:r>
              <a:rPr lang="en" sz="2400" b="0" i="0" u="none" strike="noStrike" cap="none" dirty="0">
                <a:solidFill>
                  <a:schemeClr val="dk1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Inertia</a:t>
            </a:r>
            <a:r>
              <a:rPr lang="en" sz="24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a body in motion tends to stay in motion</a:t>
            </a:r>
            <a:endParaRPr dirty="0"/>
          </a:p>
          <a:p>
            <a:pPr marL="342900" marR="0" lvl="0" indent="-3429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</a:pPr>
            <a:r>
              <a:rPr lang="en" sz="32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Periodic waveform - repeats itself in a predictable fashion</a:t>
            </a:r>
            <a:endParaRPr dirty="0"/>
          </a:p>
          <a:p>
            <a:pPr marL="342900" marR="0" lvl="0" indent="-342900" algn="l" rtl="0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</a:pPr>
            <a:r>
              <a:rPr lang="en" sz="32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Cycle - one point in a vibratory pattern to the same point again</a:t>
            </a: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8"/>
          <p:cNvSpPr txBox="1">
            <a:spLocks noGrp="1"/>
          </p:cNvSpPr>
          <p:nvPr>
            <p:ph type="body" idx="1"/>
          </p:nvPr>
        </p:nvSpPr>
        <p:spPr>
          <a:xfrm>
            <a:off x="685800" y="800100"/>
            <a:ext cx="7772400" cy="400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</a:pPr>
            <a:r>
              <a:rPr lang="en" sz="3200" b="0" i="0" u="sng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Period</a:t>
            </a:r>
            <a:r>
              <a:rPr lang="en" sz="32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- time to complete one cycle of vibration</a:t>
            </a:r>
            <a:endParaRPr dirty="0"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</a:pPr>
            <a:r>
              <a:rPr lang="en" sz="3200" b="0" i="0" u="sng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Frequency</a:t>
            </a:r>
            <a:r>
              <a:rPr lang="en" sz="32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- how often something occurs; cycles per second for sound</a:t>
            </a:r>
            <a:endParaRPr dirty="0"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</a:pPr>
            <a:r>
              <a:rPr lang="en" sz="3200" b="0" i="0" u="none" strike="noStrike" cap="none" dirty="0">
                <a:solidFill>
                  <a:schemeClr val="dk1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f =1/T (1 over time)</a:t>
            </a:r>
            <a:r>
              <a:rPr lang="en" sz="32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; frequency and period are inverse of each other</a:t>
            </a:r>
            <a:endParaRPr dirty="0"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</a:pPr>
            <a:r>
              <a:rPr lang="en" sz="3200" b="0" i="0" u="none" strike="noStrike" cap="none" dirty="0">
                <a:solidFill>
                  <a:schemeClr val="dk1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Hertz (Hz) </a:t>
            </a:r>
            <a:r>
              <a:rPr lang="en" sz="32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cycle per second - perceived as </a:t>
            </a:r>
            <a:r>
              <a:rPr lang="en" sz="3200" b="0" i="0" u="sng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pitch</a:t>
            </a:r>
            <a:endParaRPr u="sng" dirty="0"/>
          </a:p>
        </p:txBody>
      </p:sp>
      <p:sp>
        <p:nvSpPr>
          <p:cNvPr id="92" name="Google Shape;92;p18"/>
          <p:cNvSpPr txBox="1">
            <a:spLocks noGrp="1"/>
          </p:cNvSpPr>
          <p:nvPr>
            <p:ph type="title"/>
          </p:nvPr>
        </p:nvSpPr>
        <p:spPr>
          <a:xfrm>
            <a:off x="685800" y="114300"/>
            <a:ext cx="77724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4B9B"/>
              </a:buClr>
              <a:buSzPts val="4400"/>
              <a:buFont typeface="Times New Roman"/>
              <a:buNone/>
            </a:pPr>
            <a:r>
              <a:rPr lang="en" sz="4400" b="0" i="0" u="none" strike="noStrike" cap="none">
                <a:solidFill>
                  <a:srgbClr val="064B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Acoustics (Cont’d)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9"/>
          <p:cNvSpPr txBox="1">
            <a:spLocks noGrp="1"/>
          </p:cNvSpPr>
          <p:nvPr>
            <p:ph type="title"/>
          </p:nvPr>
        </p:nvSpPr>
        <p:spPr>
          <a:xfrm>
            <a:off x="685800" y="114300"/>
            <a:ext cx="77724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4B9B"/>
              </a:buClr>
              <a:buSzPts val="4400"/>
              <a:buFont typeface="Times New Roman"/>
              <a:buNone/>
            </a:pPr>
            <a:r>
              <a:rPr lang="en" sz="4400" b="0" i="0" u="none" strike="noStrike" cap="none">
                <a:solidFill>
                  <a:srgbClr val="064B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Acoustics (Cont’d)</a:t>
            </a:r>
            <a:endParaRPr/>
          </a:p>
        </p:txBody>
      </p:sp>
      <p:sp>
        <p:nvSpPr>
          <p:cNvPr id="98" name="Google Shape;98;p19"/>
          <p:cNvSpPr txBox="1">
            <a:spLocks noGrp="1"/>
          </p:cNvSpPr>
          <p:nvPr>
            <p:ph type="body" idx="1"/>
          </p:nvPr>
        </p:nvSpPr>
        <p:spPr>
          <a:xfrm>
            <a:off x="685800" y="855360"/>
            <a:ext cx="7772400" cy="3659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</a:pPr>
            <a:r>
              <a:rPr lang="en" sz="3200" b="0" i="0" u="none" strike="noStrike" cap="none" dirty="0">
                <a:solidFill>
                  <a:schemeClr val="dk1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Intensity</a:t>
            </a:r>
            <a:r>
              <a:rPr lang="en" sz="32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- </a:t>
            </a:r>
            <a:r>
              <a:rPr lang="en" sz="3200" b="0" i="0" u="sng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increased amplitude </a:t>
            </a:r>
            <a:r>
              <a:rPr lang="en" sz="32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of waveform - ratio of amount of pressure exerted on a microphone diaphragm</a:t>
            </a:r>
            <a:endParaRPr dirty="0"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</a:pPr>
            <a:r>
              <a:rPr lang="en" sz="32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Sound pressure: </a:t>
            </a:r>
            <a:r>
              <a:rPr lang="en" sz="3200" b="0" i="0" u="none" strike="noStrike" cap="none" dirty="0">
                <a:solidFill>
                  <a:schemeClr val="dk1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P = F/A</a:t>
            </a:r>
            <a:endParaRPr dirty="0">
              <a:highlight>
                <a:srgbClr val="FFFF00"/>
              </a:highlight>
            </a:endParaRPr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</a:pPr>
            <a:r>
              <a:rPr lang="en" sz="32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Amplitude of the wave- degree to which the waveform goes beyond the X axis</a:t>
            </a:r>
            <a:endParaRPr dirty="0"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</a:pPr>
            <a:r>
              <a:rPr lang="en" sz="32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Ear is able to hear a large range of amplitudes so measure it logarithmically</a:t>
            </a: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0"/>
          <p:cNvSpPr txBox="1">
            <a:spLocks noGrp="1"/>
          </p:cNvSpPr>
          <p:nvPr>
            <p:ph type="title"/>
          </p:nvPr>
        </p:nvSpPr>
        <p:spPr>
          <a:xfrm>
            <a:off x="685800" y="114300"/>
            <a:ext cx="77724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4B9B"/>
              </a:buClr>
              <a:buSzPts val="4400"/>
              <a:buFont typeface="Times New Roman"/>
              <a:buNone/>
            </a:pPr>
            <a:r>
              <a:rPr lang="en" sz="4400" b="0" i="0" u="none" strike="noStrike" cap="none">
                <a:solidFill>
                  <a:srgbClr val="064B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Acoustics (Cont’d)</a:t>
            </a:r>
            <a:endParaRPr/>
          </a:p>
        </p:txBody>
      </p:sp>
      <p:sp>
        <p:nvSpPr>
          <p:cNvPr id="104" name="Google Shape;104;p20"/>
          <p:cNvSpPr txBox="1">
            <a:spLocks noGrp="1"/>
          </p:cNvSpPr>
          <p:nvPr>
            <p:ph type="body" idx="1"/>
          </p:nvPr>
        </p:nvSpPr>
        <p:spPr>
          <a:xfrm>
            <a:off x="685800" y="1046746"/>
            <a:ext cx="7772400" cy="3797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</a:pPr>
            <a:r>
              <a:rPr lang="en" sz="3200" b="0" i="0" u="none" strike="noStrike" cap="none" dirty="0">
                <a:solidFill>
                  <a:schemeClr val="dk1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Decibel</a:t>
            </a:r>
            <a:r>
              <a:rPr lang="en" sz="32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- dB = 20 log (20,000,000 </a:t>
            </a:r>
            <a:r>
              <a:rPr lang="en" sz="32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uPa</a:t>
            </a:r>
            <a:r>
              <a:rPr lang="en" sz="32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/20 </a:t>
            </a:r>
            <a:r>
              <a:rPr lang="en" sz="32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uPa</a:t>
            </a:r>
            <a:r>
              <a:rPr lang="en" sz="32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 – perceived as loudness - ratio of two sound pressure levels (amplitude and loudness measure)</a:t>
            </a:r>
            <a:endParaRPr dirty="0"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</a:pPr>
            <a:r>
              <a:rPr lang="en" sz="32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Sound level meter - measures intensity of sound pressure emanating from a source</a:t>
            </a:r>
            <a:endParaRPr dirty="0"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</a:pPr>
            <a:r>
              <a:rPr lang="en" sz="32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Fundamental frequency - frequency of vibration of vocal folds</a:t>
            </a:r>
            <a:endParaRPr dirty="0"/>
          </a:p>
          <a:p>
            <a:pPr marL="342900" marR="0" lvl="0" indent="-1397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</a:pPr>
            <a:endParaRPr sz="32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</a:pPr>
            <a:endParaRPr sz="32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1"/>
          <p:cNvSpPr txBox="1">
            <a:spLocks noGrp="1"/>
          </p:cNvSpPr>
          <p:nvPr>
            <p:ph type="title"/>
          </p:nvPr>
        </p:nvSpPr>
        <p:spPr>
          <a:xfrm>
            <a:off x="685800" y="114300"/>
            <a:ext cx="77724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4B9B"/>
              </a:buClr>
              <a:buSzPts val="4400"/>
              <a:buFont typeface="Times New Roman"/>
              <a:buNone/>
            </a:pPr>
            <a:r>
              <a:rPr lang="en" sz="4400" b="0" i="0" u="none" strike="noStrike" cap="none">
                <a:solidFill>
                  <a:srgbClr val="064B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Acoustics (Cont’d)</a:t>
            </a:r>
            <a:endParaRPr/>
          </a:p>
        </p:txBody>
      </p:sp>
      <p:sp>
        <p:nvSpPr>
          <p:cNvPr id="110" name="Google Shape;110;p21"/>
          <p:cNvSpPr txBox="1">
            <a:spLocks noGrp="1"/>
          </p:cNvSpPr>
          <p:nvPr>
            <p:ph type="body" idx="1"/>
          </p:nvPr>
        </p:nvSpPr>
        <p:spPr>
          <a:xfrm>
            <a:off x="685800" y="1143000"/>
            <a:ext cx="7772400" cy="37658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</a:pPr>
            <a:r>
              <a:rPr lang="en" sz="3200" b="0" i="0" u="none" strike="noStrike" cap="none" dirty="0">
                <a:solidFill>
                  <a:schemeClr val="dk1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Vocal jitter </a:t>
            </a:r>
            <a:r>
              <a:rPr lang="en" sz="32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– perturbation - cycle by cycle differences in </a:t>
            </a:r>
            <a:r>
              <a:rPr lang="en" sz="3200" b="0" i="0" u="sng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vocal fold vibration</a:t>
            </a:r>
            <a:endParaRPr u="sng" dirty="0"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</a:pPr>
            <a:r>
              <a:rPr lang="en" sz="3200" b="0" i="0" u="none" strike="noStrike" cap="none" dirty="0">
                <a:solidFill>
                  <a:schemeClr val="dk1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Vocal shimmer </a:t>
            </a:r>
            <a:r>
              <a:rPr lang="en" sz="32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cycle by cycle differences in </a:t>
            </a:r>
            <a:r>
              <a:rPr lang="en" sz="3200" b="0" i="0" u="sng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intensity</a:t>
            </a:r>
            <a:endParaRPr u="sng" dirty="0"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</a:pPr>
            <a:r>
              <a:rPr lang="en" sz="3200" b="0" i="0" u="sng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Phonogram </a:t>
            </a:r>
            <a:r>
              <a:rPr lang="en" sz="32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shows interaction between intensity and frequency for an individual</a:t>
            </a:r>
            <a:endParaRPr dirty="0"/>
          </a:p>
          <a:p>
            <a:pPr marL="342900" marR="0" lvl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</a:pPr>
            <a:r>
              <a:rPr lang="en-US" sz="3200" b="0" i="0" u="sng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Visualize intensity and frequency </a:t>
            </a:r>
            <a:endParaRPr sz="3200" b="0" i="0" u="sng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2"/>
          <p:cNvSpPr txBox="1">
            <a:spLocks noGrp="1"/>
          </p:cNvSpPr>
          <p:nvPr>
            <p:ph type="title"/>
          </p:nvPr>
        </p:nvSpPr>
        <p:spPr>
          <a:xfrm>
            <a:off x="685800" y="114300"/>
            <a:ext cx="77724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4B9B"/>
              </a:buClr>
              <a:buSzPts val="4400"/>
              <a:buFont typeface="Times New Roman"/>
              <a:buNone/>
            </a:pPr>
            <a:r>
              <a:rPr lang="en" sz="4400" b="0" i="0" u="none" strike="noStrike" cap="none">
                <a:solidFill>
                  <a:srgbClr val="064B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Acoustics (Cont’d)</a:t>
            </a:r>
            <a:endParaRPr/>
          </a:p>
        </p:txBody>
      </p:sp>
      <p:sp>
        <p:nvSpPr>
          <p:cNvPr id="116" name="Google Shape;116;p22"/>
          <p:cNvSpPr txBox="1">
            <a:spLocks noGrp="1"/>
          </p:cNvSpPr>
          <p:nvPr>
            <p:ph type="body" idx="1"/>
          </p:nvPr>
        </p:nvSpPr>
        <p:spPr>
          <a:xfrm>
            <a:off x="685800" y="800099"/>
            <a:ext cx="7772400" cy="4229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</a:pPr>
            <a:r>
              <a:rPr lang="en" sz="32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Measurements</a:t>
            </a:r>
            <a:endParaRPr dirty="0"/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–"/>
            </a:pPr>
            <a:r>
              <a:rPr lang="en" sz="2400" b="0" i="0" u="sng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Pneumotachograph</a:t>
            </a:r>
            <a:r>
              <a:rPr lang="en" sz="24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- airflow in a </a:t>
            </a:r>
            <a:r>
              <a:rPr lang="en" sz="2400" b="0" i="0" u="none" strike="noStrike" cap="none" dirty="0">
                <a:solidFill>
                  <a:schemeClr val="dk1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face mask</a:t>
            </a:r>
            <a:endParaRPr dirty="0">
              <a:highlight>
                <a:srgbClr val="FFFF00"/>
              </a:highlight>
            </a:endParaRPr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–"/>
            </a:pPr>
            <a:r>
              <a:rPr lang="en" sz="2400" b="0" i="0" u="sng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Fiberendoscopy</a:t>
            </a:r>
            <a:r>
              <a:rPr lang="en" sz="24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- view the </a:t>
            </a:r>
            <a:r>
              <a:rPr lang="en" sz="2400" b="0" i="0" u="none" strike="noStrike" cap="none" dirty="0">
                <a:solidFill>
                  <a:schemeClr val="dk1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vocal folds from above </a:t>
            </a:r>
            <a:r>
              <a:rPr lang="en" sz="24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via the nasal cavity- also measures swallowing</a:t>
            </a:r>
            <a:endParaRPr dirty="0"/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–"/>
            </a:pPr>
            <a:r>
              <a:rPr lang="en" sz="2400" b="0" i="0" u="sng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Subglottal pressure </a:t>
            </a:r>
            <a:r>
              <a:rPr lang="en" sz="24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measured via hypodermic </a:t>
            </a:r>
            <a:r>
              <a:rPr lang="en" sz="2400" b="0" i="0" u="none" strike="noStrike" cap="none" dirty="0">
                <a:solidFill>
                  <a:schemeClr val="dk1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needle through the cricothyroid</a:t>
            </a:r>
            <a:r>
              <a:rPr lang="en" sz="24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or estimated by intraoral pressure when the vocal folds are open</a:t>
            </a:r>
            <a:endParaRPr dirty="0"/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–"/>
            </a:pPr>
            <a:r>
              <a:rPr lang="en" sz="2400" b="0" i="0" u="sng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Electroglottograph</a:t>
            </a:r>
            <a:r>
              <a:rPr lang="en" sz="24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- electrodes on the neck- measures </a:t>
            </a:r>
            <a:r>
              <a:rPr lang="en" sz="2400" b="0" i="0" u="none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impedence</a:t>
            </a:r>
            <a:r>
              <a:rPr lang="en" sz="24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which corresponds with vocal fold contact</a:t>
            </a:r>
            <a:r>
              <a:rPr lang="en" sz="2400" b="0" i="0" u="none" strike="noStrike" cap="none" dirty="0">
                <a:solidFill>
                  <a:schemeClr val="dk1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(</a:t>
            </a:r>
            <a:r>
              <a:rPr lang="en" sz="2400" b="0" i="0" u="none" strike="noStrike" cap="none" dirty="0" err="1">
                <a:solidFill>
                  <a:schemeClr val="dk1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ekg</a:t>
            </a:r>
            <a:r>
              <a:rPr lang="en" sz="2400" b="0" i="0" u="none" strike="noStrike" cap="none" dirty="0">
                <a:solidFill>
                  <a:schemeClr val="dk1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)</a:t>
            </a:r>
            <a:endParaRPr dirty="0">
              <a:highlight>
                <a:srgbClr val="FFFF00"/>
              </a:highlight>
            </a:endParaRPr>
          </a:p>
          <a:p>
            <a:pPr marL="342900" marR="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endParaRPr sz="2400" b="0" i="0" u="none" strike="noStrike" cap="none" dirty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3"/>
          <p:cNvSpPr txBox="1">
            <a:spLocks noGrp="1"/>
          </p:cNvSpPr>
          <p:nvPr>
            <p:ph type="title"/>
          </p:nvPr>
        </p:nvSpPr>
        <p:spPr>
          <a:xfrm>
            <a:off x="685800" y="114300"/>
            <a:ext cx="77724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4B9B"/>
              </a:buClr>
              <a:buSzPts val="4400"/>
              <a:buFont typeface="Times New Roman"/>
              <a:buNone/>
            </a:pPr>
            <a:r>
              <a:rPr lang="en" sz="4400" b="0" i="0" u="none" strike="noStrike" cap="none">
                <a:solidFill>
                  <a:srgbClr val="064B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Laryngeal Function for Speech</a:t>
            </a:r>
            <a:endParaRPr/>
          </a:p>
        </p:txBody>
      </p:sp>
      <p:sp>
        <p:nvSpPr>
          <p:cNvPr id="122" name="Google Shape;122;p23"/>
          <p:cNvSpPr txBox="1">
            <a:spLocks noGrp="1"/>
          </p:cNvSpPr>
          <p:nvPr>
            <p:ph type="body" idx="1"/>
          </p:nvPr>
        </p:nvSpPr>
        <p:spPr>
          <a:xfrm>
            <a:off x="685800" y="1143000"/>
            <a:ext cx="7772400" cy="3371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</a:pPr>
            <a:r>
              <a:rPr lang="en" sz="3200" b="0" i="0" u="none" strike="noStrike" cap="none" dirty="0">
                <a:solidFill>
                  <a:srgbClr val="FF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Phonation (voicing) </a:t>
            </a:r>
            <a:r>
              <a:rPr lang="en" sz="32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is the product of vibrating vocal folds within the larynx</a:t>
            </a:r>
            <a:endParaRPr dirty="0"/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–"/>
            </a:pPr>
            <a:r>
              <a:rPr lang="en" sz="24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Vocal folds vibrate as air passes through them </a:t>
            </a:r>
            <a:endParaRPr dirty="0"/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–"/>
            </a:pPr>
            <a:r>
              <a:rPr lang="en" sz="24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Phonation is maintained by the Bernoulli effect and tissue elasticity   </a:t>
            </a:r>
            <a:endParaRPr dirty="0"/>
          </a:p>
          <a:p>
            <a:pPr marL="342900" marR="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endParaRPr sz="2400" b="0" i="0" u="none" strike="noStrike" cap="none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4"/>
          <p:cNvSpPr txBox="1">
            <a:spLocks noGrp="1"/>
          </p:cNvSpPr>
          <p:nvPr>
            <p:ph type="title"/>
          </p:nvPr>
        </p:nvSpPr>
        <p:spPr>
          <a:xfrm>
            <a:off x="685800" y="114300"/>
            <a:ext cx="77724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4B9B"/>
              </a:buClr>
              <a:buSzPts val="4400"/>
              <a:buFont typeface="Times New Roman"/>
              <a:buNone/>
            </a:pPr>
            <a:r>
              <a:rPr lang="en" sz="4400" b="0" i="0" u="none" strike="noStrike" cap="none" dirty="0">
                <a:solidFill>
                  <a:srgbClr val="064B9B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Bernoulli Effect</a:t>
            </a:r>
            <a:endParaRPr dirty="0">
              <a:highlight>
                <a:srgbClr val="FFFF00"/>
              </a:highlight>
            </a:endParaRPr>
          </a:p>
        </p:txBody>
      </p:sp>
      <p:sp>
        <p:nvSpPr>
          <p:cNvPr id="128" name="Google Shape;128;p24"/>
          <p:cNvSpPr txBox="1">
            <a:spLocks noGrp="1"/>
          </p:cNvSpPr>
          <p:nvPr>
            <p:ph type="body" idx="1"/>
          </p:nvPr>
        </p:nvSpPr>
        <p:spPr>
          <a:xfrm>
            <a:off x="685800" y="1143000"/>
            <a:ext cx="7772400" cy="3371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</a:pPr>
            <a:r>
              <a:rPr lang="en" sz="32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Dictates that at a constant volume flow of air or fluid, at a point of constriction there </a:t>
            </a:r>
            <a:r>
              <a:rPr lang="en" sz="32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will be:</a:t>
            </a:r>
            <a:endParaRPr dirty="0"/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–"/>
            </a:pPr>
            <a:r>
              <a:rPr lang="en" sz="2400" b="0" i="0" u="sng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 decrease </a:t>
            </a:r>
            <a:r>
              <a:rPr lang="en" sz="24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 </a:t>
            </a:r>
            <a:r>
              <a:rPr lang="en" sz="2400" b="0" i="0" u="sng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air pressure </a:t>
            </a:r>
            <a:r>
              <a:rPr lang="en" sz="24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perpendicular to the flow</a:t>
            </a:r>
            <a:endParaRPr dirty="0"/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–"/>
            </a:pPr>
            <a:r>
              <a:rPr lang="en" sz="24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 </a:t>
            </a:r>
            <a:r>
              <a:rPr lang="en" sz="2400" b="0" i="0" u="sng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increase in velocity </a:t>
            </a:r>
            <a:r>
              <a:rPr lang="en" sz="24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of the flow  </a:t>
            </a:r>
            <a:endParaRPr dirty="0"/>
          </a:p>
          <a:p>
            <a:pPr marL="342900" marR="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endParaRPr sz="2400" b="0" i="0" u="none" strike="noStrike" cap="none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5"/>
          <p:cNvSpPr txBox="1">
            <a:spLocks noGrp="1"/>
          </p:cNvSpPr>
          <p:nvPr>
            <p:ph type="title"/>
          </p:nvPr>
        </p:nvSpPr>
        <p:spPr>
          <a:xfrm>
            <a:off x="685800" y="-39290"/>
            <a:ext cx="7772400" cy="839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4B9B"/>
              </a:buClr>
              <a:buSzPts val="3200"/>
              <a:buFont typeface="Times New Roman"/>
              <a:buNone/>
            </a:pPr>
            <a:r>
              <a:rPr lang="en" sz="3200" b="0" i="0" u="none" strike="noStrike" cap="none">
                <a:solidFill>
                  <a:srgbClr val="064B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Laryngeal Function for Speech (Cont’d)</a:t>
            </a:r>
            <a:endParaRPr/>
          </a:p>
        </p:txBody>
      </p:sp>
      <p:sp>
        <p:nvSpPr>
          <p:cNvPr id="134" name="Google Shape;134;p25"/>
          <p:cNvSpPr txBox="1">
            <a:spLocks noGrp="1"/>
          </p:cNvSpPr>
          <p:nvPr>
            <p:ph type="body" idx="1"/>
          </p:nvPr>
        </p:nvSpPr>
        <p:spPr>
          <a:xfrm>
            <a:off x="685800" y="790560"/>
            <a:ext cx="7772400" cy="41343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</a:pPr>
            <a:r>
              <a:rPr lang="en" sz="3200" b="0" i="0" u="none" strike="noStrike" cap="none" dirty="0">
                <a:solidFill>
                  <a:schemeClr val="dk1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Attack</a:t>
            </a:r>
            <a:r>
              <a:rPr lang="en" sz="32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start of phonation - </a:t>
            </a:r>
            <a:r>
              <a:rPr lang="en" sz="3200" b="0" i="0" u="sng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adducting</a:t>
            </a:r>
            <a:r>
              <a:rPr lang="en" sz="32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the vocal folds to move them </a:t>
            </a:r>
            <a:r>
              <a:rPr lang="en" sz="3200" b="0" i="0" u="sng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into the airstream</a:t>
            </a:r>
            <a:endParaRPr u="sng" dirty="0"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</a:pPr>
            <a:r>
              <a:rPr lang="en" sz="3200" b="0" i="0" u="none" strike="noStrike" cap="none" dirty="0">
                <a:solidFill>
                  <a:schemeClr val="dk1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Sustained phonation </a:t>
            </a:r>
            <a:r>
              <a:rPr lang="en" sz="32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vocal folds </a:t>
            </a:r>
            <a:r>
              <a:rPr lang="en" sz="3200" b="0" i="0" u="sng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held in a fixed position in the airstream</a:t>
            </a:r>
            <a:r>
              <a:rPr lang="en" sz="32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- maintenance of a laryngeal posture through tonic (sustained) contraction of the musculature</a:t>
            </a:r>
            <a:endParaRPr dirty="0"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</a:pPr>
            <a:r>
              <a:rPr lang="en" sz="3200" b="0" i="0" u="none" strike="noStrike" cap="none" dirty="0">
                <a:solidFill>
                  <a:schemeClr val="dk1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Termination </a:t>
            </a:r>
            <a:r>
              <a:rPr lang="en" sz="32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</a:t>
            </a:r>
            <a:r>
              <a:rPr lang="en" sz="3200" b="0" i="0" u="sng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abduct</a:t>
            </a:r>
            <a:r>
              <a:rPr lang="en" sz="32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the vocal folds</a:t>
            </a:r>
            <a:endParaRPr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6"/>
          <p:cNvSpPr txBox="1">
            <a:spLocks noGrp="1"/>
          </p:cNvSpPr>
          <p:nvPr>
            <p:ph type="title"/>
          </p:nvPr>
        </p:nvSpPr>
        <p:spPr>
          <a:xfrm>
            <a:off x="685800" y="114300"/>
            <a:ext cx="77724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4B9B"/>
              </a:buClr>
              <a:buSzPts val="4400"/>
              <a:buFont typeface="Times New Roman"/>
              <a:buNone/>
            </a:pPr>
            <a:r>
              <a:rPr lang="en" sz="4400" b="0" i="0" u="none" strike="noStrike" cap="none" dirty="0">
                <a:solidFill>
                  <a:srgbClr val="FF0000"/>
                </a:solidFill>
                <a:highlight>
                  <a:srgbClr val="FFFF00"/>
                </a:highlight>
                <a:sym typeface="Times New Roman"/>
              </a:rPr>
              <a:t>Attack and Phonation</a:t>
            </a:r>
            <a:endParaRPr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140" name="Google Shape;140;p26"/>
          <p:cNvSpPr txBox="1">
            <a:spLocks noGrp="1"/>
          </p:cNvSpPr>
          <p:nvPr>
            <p:ph type="body" idx="1"/>
          </p:nvPr>
        </p:nvSpPr>
        <p:spPr>
          <a:xfrm>
            <a:off x="685800" y="934453"/>
            <a:ext cx="7772400" cy="38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</a:pPr>
            <a:r>
              <a:rPr lang="en" sz="32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Phonation begins with attack</a:t>
            </a:r>
            <a:endParaRPr dirty="0"/>
          </a:p>
          <a:p>
            <a:pPr marL="742950" marR="0" lvl="1" indent="-28575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–"/>
            </a:pPr>
            <a:r>
              <a:rPr lang="en" sz="24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Process of bringing vocal folds together (adduction)</a:t>
            </a:r>
            <a:endParaRPr dirty="0"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</a:pPr>
            <a:r>
              <a:rPr lang="en" sz="32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Types of attack</a:t>
            </a:r>
            <a:endParaRPr dirty="0"/>
          </a:p>
          <a:p>
            <a:pPr marL="742950" marR="0" lvl="1" indent="-28575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–"/>
            </a:pPr>
            <a:r>
              <a:rPr lang="en" sz="2400" b="0" i="0" u="sng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Simultaneous vocal attack</a:t>
            </a:r>
            <a:r>
              <a:rPr lang="en" sz="24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- </a:t>
            </a:r>
            <a:r>
              <a:rPr lang="en" sz="2400" b="0" i="0" u="none" strike="noStrike" cap="none" dirty="0">
                <a:solidFill>
                  <a:srgbClr val="00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adduction</a:t>
            </a:r>
            <a:r>
              <a:rPr lang="en" sz="24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and onset of respiration at the </a:t>
            </a:r>
            <a:r>
              <a:rPr lang="en" sz="2400" b="0" i="0" u="none" strike="noStrike" cap="none" dirty="0">
                <a:solidFill>
                  <a:srgbClr val="00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same time </a:t>
            </a:r>
            <a:r>
              <a:rPr lang="en" sz="24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</a:t>
            </a:r>
            <a:r>
              <a:rPr lang="en" sz="24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mary</a:t>
            </a:r>
            <a:r>
              <a:rPr lang="en" sz="24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</a:t>
            </a:r>
            <a:endParaRPr dirty="0"/>
          </a:p>
          <a:p>
            <a:pPr marL="742950" marR="0" lvl="1" indent="-28575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–"/>
            </a:pPr>
            <a:r>
              <a:rPr lang="en" sz="2400" b="0" i="0" u="sng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Breathy vocal attack </a:t>
            </a:r>
            <a:r>
              <a:rPr lang="en" sz="24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start significant </a:t>
            </a:r>
            <a:r>
              <a:rPr lang="en" sz="2400" b="0" i="0" u="none" strike="noStrike" cap="none" dirty="0">
                <a:solidFill>
                  <a:srgbClr val="00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airflow before adducting</a:t>
            </a:r>
            <a:r>
              <a:rPr lang="en" sz="24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the vocal folds </a:t>
            </a:r>
            <a:endParaRPr dirty="0"/>
          </a:p>
          <a:p>
            <a:pPr marL="742950" marR="0" lvl="1" indent="-28575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–"/>
            </a:pPr>
            <a:r>
              <a:rPr lang="en" sz="2400" b="0" i="0" u="sng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Glottal attack </a:t>
            </a:r>
            <a:r>
              <a:rPr lang="en" sz="24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</a:t>
            </a:r>
            <a:r>
              <a:rPr lang="en" sz="2400" b="0" i="0" u="none" strike="noStrike" cap="none" dirty="0">
                <a:solidFill>
                  <a:srgbClr val="00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adduction</a:t>
            </a:r>
            <a:r>
              <a:rPr lang="en" sz="24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of the vocal folds </a:t>
            </a:r>
            <a:r>
              <a:rPr lang="en" sz="2400" b="0" i="0" u="none" strike="noStrike" cap="none" dirty="0">
                <a:solidFill>
                  <a:srgbClr val="00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prior to the airflow</a:t>
            </a:r>
            <a:r>
              <a:rPr lang="en" sz="24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if hard may damage the vocal mechanism</a:t>
            </a:r>
            <a:endParaRPr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7"/>
          <p:cNvSpPr txBox="1">
            <a:spLocks noGrp="1"/>
          </p:cNvSpPr>
          <p:nvPr>
            <p:ph type="title"/>
          </p:nvPr>
        </p:nvSpPr>
        <p:spPr>
          <a:xfrm>
            <a:off x="685800" y="114300"/>
            <a:ext cx="77724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4B9B"/>
              </a:buClr>
              <a:buSzPts val="4400"/>
              <a:buFont typeface="Times New Roman"/>
              <a:buNone/>
            </a:pPr>
            <a:r>
              <a:rPr lang="en" sz="4400" b="0" i="0" u="none" strike="noStrike" cap="none">
                <a:solidFill>
                  <a:srgbClr val="064B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Attack and Phonation (Cont’d)</a:t>
            </a:r>
            <a:endParaRPr/>
          </a:p>
        </p:txBody>
      </p:sp>
      <p:sp>
        <p:nvSpPr>
          <p:cNvPr id="146" name="Google Shape;146;p27"/>
          <p:cNvSpPr txBox="1">
            <a:spLocks noGrp="1"/>
          </p:cNvSpPr>
          <p:nvPr>
            <p:ph type="body" idx="1"/>
          </p:nvPr>
        </p:nvSpPr>
        <p:spPr>
          <a:xfrm>
            <a:off x="685800" y="1143000"/>
            <a:ext cx="7772400" cy="3371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</a:pPr>
            <a:r>
              <a:rPr lang="en" sz="32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 all types of attack, </a:t>
            </a:r>
            <a:r>
              <a:rPr lang="en" sz="3200" b="0" i="0" u="sng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adduction is a constant</a:t>
            </a:r>
            <a:endParaRPr u="sng" dirty="0"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</a:pPr>
            <a:r>
              <a:rPr lang="en" sz="32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 </a:t>
            </a:r>
            <a:r>
              <a:rPr lang="en" sz="3200" b="0" i="0" u="sng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arytenoid cartilages</a:t>
            </a:r>
            <a:r>
              <a:rPr lang="en" sz="32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can move in three dimensions</a:t>
            </a:r>
            <a:endParaRPr dirty="0"/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–"/>
            </a:pPr>
            <a:r>
              <a:rPr lang="en" sz="2400" b="0" i="0" u="none" strike="noStrike" cap="none" dirty="0">
                <a:solidFill>
                  <a:srgbClr val="00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Rotating</a:t>
            </a:r>
            <a:endParaRPr dirty="0">
              <a:highlight>
                <a:srgbClr val="FFFF00"/>
              </a:highlight>
            </a:endParaRPr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–"/>
            </a:pPr>
            <a:r>
              <a:rPr lang="en" sz="2400" b="0" i="0" u="none" strike="noStrike" cap="none" dirty="0">
                <a:solidFill>
                  <a:srgbClr val="00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Rocking</a:t>
            </a:r>
            <a:endParaRPr dirty="0">
              <a:highlight>
                <a:srgbClr val="FFFF00"/>
              </a:highlight>
            </a:endParaRPr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–"/>
            </a:pPr>
            <a:r>
              <a:rPr lang="en" sz="2400" b="0" i="0" u="none" strike="noStrike" cap="none" dirty="0">
                <a:solidFill>
                  <a:srgbClr val="00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Gliding </a:t>
            </a:r>
            <a:endParaRPr dirty="0">
              <a:highlight>
                <a:srgbClr val="FFFF00"/>
              </a:highlight>
            </a:endParaRPr>
          </a:p>
          <a:p>
            <a:pPr marL="342900" marR="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endParaRPr sz="2400" b="0" i="0" u="none" strike="noStrike" cap="none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8"/>
          <p:cNvSpPr txBox="1">
            <a:spLocks noGrp="1"/>
          </p:cNvSpPr>
          <p:nvPr>
            <p:ph type="title"/>
          </p:nvPr>
        </p:nvSpPr>
        <p:spPr>
          <a:xfrm>
            <a:off x="685800" y="114300"/>
            <a:ext cx="77724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4B9B"/>
              </a:buClr>
              <a:buSzPts val="4400"/>
              <a:buFont typeface="Times New Roman"/>
              <a:buNone/>
            </a:pPr>
            <a:r>
              <a:rPr lang="en" sz="4400" b="0" i="0" u="none" strike="noStrike" cap="none" dirty="0">
                <a:solidFill>
                  <a:srgbClr val="FF0000"/>
                </a:solidFill>
                <a:highlight>
                  <a:srgbClr val="FFFF00"/>
                </a:highlight>
                <a:sym typeface="Times New Roman"/>
              </a:rPr>
              <a:t>Termination of Phonation</a:t>
            </a:r>
            <a:endParaRPr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152" name="Google Shape;152;p28"/>
          <p:cNvSpPr txBox="1">
            <a:spLocks noGrp="1"/>
          </p:cNvSpPr>
          <p:nvPr>
            <p:ph type="body" idx="1"/>
          </p:nvPr>
        </p:nvSpPr>
        <p:spPr>
          <a:xfrm>
            <a:off x="685800" y="1143000"/>
            <a:ext cx="7772400" cy="3371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</a:pPr>
            <a:r>
              <a:rPr lang="en" sz="3200" b="0" i="0" u="sng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Abduction</a:t>
            </a:r>
            <a:r>
              <a:rPr lang="en" sz="32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of vocal folds</a:t>
            </a:r>
            <a:endParaRPr dirty="0"/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–"/>
            </a:pPr>
            <a:r>
              <a:rPr lang="en" sz="24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Move the </a:t>
            </a:r>
            <a:r>
              <a:rPr lang="en" sz="2400" b="0" i="0" u="sng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vocal folds apart</a:t>
            </a:r>
            <a:endParaRPr u="sng" dirty="0"/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–"/>
            </a:pPr>
            <a:r>
              <a:rPr lang="en" sz="24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Terminates phonation frequently when speaking </a:t>
            </a:r>
            <a:endParaRPr dirty="0"/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–"/>
            </a:pPr>
            <a:r>
              <a:rPr lang="en" sz="24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Accommodates voiced and voiceless speech sounds</a:t>
            </a:r>
            <a:endParaRPr dirty="0"/>
          </a:p>
          <a:p>
            <a:pPr marL="342900" marR="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endParaRPr sz="2400" b="0" i="0" u="none" strike="noStrike" cap="none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9"/>
          <p:cNvSpPr txBox="1">
            <a:spLocks noGrp="1"/>
          </p:cNvSpPr>
          <p:nvPr>
            <p:ph type="title"/>
          </p:nvPr>
        </p:nvSpPr>
        <p:spPr>
          <a:xfrm>
            <a:off x="685800" y="114300"/>
            <a:ext cx="77724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4B9B"/>
              </a:buClr>
              <a:buSzPts val="4400"/>
              <a:buFont typeface="Times New Roman"/>
              <a:buNone/>
            </a:pPr>
            <a:r>
              <a:rPr lang="en" sz="4400" b="0" i="0" u="none" strike="noStrike" cap="none" dirty="0">
                <a:solidFill>
                  <a:srgbClr val="FF0000"/>
                </a:solidFill>
                <a:highlight>
                  <a:srgbClr val="FFFF00"/>
                </a:highlight>
                <a:sym typeface="Times New Roman"/>
              </a:rPr>
              <a:t>Sustained Phonation</a:t>
            </a:r>
            <a:endParaRPr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158" name="Google Shape;158;p29"/>
          <p:cNvSpPr txBox="1">
            <a:spLocks noGrp="1"/>
          </p:cNvSpPr>
          <p:nvPr>
            <p:ph type="body" idx="1"/>
          </p:nvPr>
        </p:nvSpPr>
        <p:spPr>
          <a:xfrm>
            <a:off x="685800" y="839704"/>
            <a:ext cx="7772400" cy="4189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</a:pPr>
            <a:r>
              <a:rPr lang="en" sz="32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Purpose of sustained phonation</a:t>
            </a:r>
            <a:endParaRPr dirty="0"/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–"/>
            </a:pPr>
            <a:r>
              <a:rPr lang="en" sz="24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Adduction and abduction for speech </a:t>
            </a:r>
            <a:endParaRPr dirty="0"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</a:pPr>
            <a:r>
              <a:rPr lang="en" sz="32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Sustained phonation depends on:</a:t>
            </a:r>
            <a:endParaRPr dirty="0"/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–"/>
            </a:pPr>
            <a:r>
              <a:rPr lang="en" sz="24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Maintenance of pressure</a:t>
            </a:r>
            <a:endParaRPr dirty="0"/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–"/>
            </a:pPr>
            <a:r>
              <a:rPr lang="en" sz="24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Flow </a:t>
            </a:r>
            <a:endParaRPr dirty="0"/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–"/>
            </a:pPr>
            <a:r>
              <a:rPr lang="en" sz="24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Vocal fold </a:t>
            </a:r>
            <a:r>
              <a:rPr lang="en-US" sz="24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approximation</a:t>
            </a:r>
            <a:endParaRPr lang="en" sz="2400" b="0" i="0" u="none" strike="noStrike" cap="none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1" indent="0">
              <a:lnSpc>
                <a:spcPct val="100000"/>
              </a:lnSpc>
              <a:buClr>
                <a:srgbClr val="000000"/>
              </a:buClr>
              <a:buNone/>
            </a:pPr>
            <a:r>
              <a:rPr lang="en-US" b="1" u="sng" dirty="0"/>
              <a:t>*During steady state of phonation vocal folds are in a tonic contraction to  control fundamental frequency and stabilize intensity. </a:t>
            </a:r>
          </a:p>
          <a:p>
            <a:pPr marL="457200" marR="0" lvl="1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</a:pPr>
            <a:endParaRPr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30"/>
          <p:cNvSpPr txBox="1">
            <a:spLocks noGrp="1"/>
          </p:cNvSpPr>
          <p:nvPr>
            <p:ph type="title"/>
          </p:nvPr>
        </p:nvSpPr>
        <p:spPr>
          <a:xfrm>
            <a:off x="685800" y="114300"/>
            <a:ext cx="77724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4B9B"/>
              </a:buClr>
              <a:buSzPts val="4400"/>
              <a:buFont typeface="Times New Roman"/>
              <a:buNone/>
            </a:pPr>
            <a:r>
              <a:rPr lang="en" sz="4400" b="0" i="0" u="none" strike="noStrike" cap="none">
                <a:solidFill>
                  <a:srgbClr val="064B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Connected Speech</a:t>
            </a:r>
            <a:endParaRPr/>
          </a:p>
        </p:txBody>
      </p:sp>
      <p:sp>
        <p:nvSpPr>
          <p:cNvPr id="164" name="Google Shape;164;p30"/>
          <p:cNvSpPr txBox="1">
            <a:spLocks noGrp="1"/>
          </p:cNvSpPr>
          <p:nvPr>
            <p:ph type="body" idx="1"/>
          </p:nvPr>
        </p:nvSpPr>
        <p:spPr>
          <a:xfrm>
            <a:off x="685800" y="1143000"/>
            <a:ext cx="7772400" cy="3371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•"/>
            </a:pPr>
            <a:r>
              <a:rPr lang="en"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Phonation must be initiated and terminated repeatedly in connected speech</a:t>
            </a:r>
            <a:endParaRPr/>
          </a:p>
          <a:p>
            <a:pPr marL="742950" marR="0" lvl="1" indent="-2857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</a:pPr>
            <a:r>
              <a:rPr lang="en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word “Mississippi:”  /mIsIsIpi/:  </a:t>
            </a:r>
            <a:endParaRPr/>
          </a:p>
          <a:p>
            <a:pPr marL="1143000" marR="0" lvl="2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Adducted for voicing for /mI/</a:t>
            </a:r>
            <a:endParaRPr/>
          </a:p>
          <a:p>
            <a:pPr marL="1143000" marR="0" lvl="2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Abducted for voiceless /s/</a:t>
            </a:r>
            <a:endParaRPr/>
          </a:p>
          <a:p>
            <a:pPr marL="1143000" marR="0" lvl="2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Adducted for voicing for /I/</a:t>
            </a:r>
            <a:endParaRPr/>
          </a:p>
          <a:p>
            <a:pPr marL="1143000" marR="0" lvl="2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Abducted for voiceless /s/</a:t>
            </a:r>
            <a:endParaRPr/>
          </a:p>
          <a:p>
            <a:pPr marL="1143000" marR="0" lvl="2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Adducted for voicing for /I/</a:t>
            </a:r>
            <a:endParaRPr/>
          </a:p>
          <a:p>
            <a:pPr marL="1143000" marR="0" lvl="2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Abducted for voiceless /p/</a:t>
            </a:r>
            <a:endParaRPr/>
          </a:p>
          <a:p>
            <a:pPr marL="1143000" marR="0" lvl="2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Adducted for voicing in /i/</a:t>
            </a:r>
            <a:endParaRPr/>
          </a:p>
          <a:p>
            <a:pPr marL="742950" marR="0" lvl="1" indent="-2857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</a:pPr>
            <a:r>
              <a:rPr lang="en"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Seven laryngeal adjustments in under 1 second!</a:t>
            </a:r>
            <a:endParaRPr/>
          </a:p>
          <a:p>
            <a:pPr marL="342900" marR="0" lvl="0" indent="-215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</a:pPr>
            <a:endParaRPr sz="20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31"/>
          <p:cNvSpPr txBox="1">
            <a:spLocks noGrp="1"/>
          </p:cNvSpPr>
          <p:nvPr>
            <p:ph type="title"/>
          </p:nvPr>
        </p:nvSpPr>
        <p:spPr>
          <a:xfrm>
            <a:off x="685800" y="114300"/>
            <a:ext cx="77724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4B9B"/>
              </a:buClr>
              <a:buSzPts val="4400"/>
              <a:buFont typeface="Times New Roman"/>
              <a:buNone/>
            </a:pPr>
            <a:r>
              <a:rPr lang="en" sz="4400" b="0" i="0" u="none" strike="noStrike" cap="none">
                <a:solidFill>
                  <a:srgbClr val="064B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Vocal Registers</a:t>
            </a:r>
            <a:endParaRPr/>
          </a:p>
        </p:txBody>
      </p:sp>
      <p:sp>
        <p:nvSpPr>
          <p:cNvPr id="170" name="Google Shape;170;p31"/>
          <p:cNvSpPr txBox="1">
            <a:spLocks noGrp="1"/>
          </p:cNvSpPr>
          <p:nvPr>
            <p:ph type="body" idx="1"/>
          </p:nvPr>
        </p:nvSpPr>
        <p:spPr>
          <a:xfrm>
            <a:off x="477252" y="950495"/>
            <a:ext cx="8377990" cy="38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</a:pPr>
            <a:r>
              <a:rPr lang="en" sz="3200" b="0" i="0" u="sng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Differences in modes of vibration for phonation</a:t>
            </a:r>
            <a:endParaRPr u="sng" dirty="0"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</a:pPr>
            <a:r>
              <a:rPr lang="en" sz="32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Three major types of vocal registers </a:t>
            </a:r>
            <a:endParaRPr dirty="0"/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–"/>
            </a:pPr>
            <a:r>
              <a:rPr lang="en" sz="2400" b="0" i="0" u="none" strike="noStrike" cap="none" dirty="0">
                <a:solidFill>
                  <a:srgbClr val="00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Modal register or modal phonation</a:t>
            </a:r>
            <a:endParaRPr dirty="0">
              <a:highlight>
                <a:srgbClr val="FFFF00"/>
              </a:highlight>
            </a:endParaRPr>
          </a:p>
          <a:p>
            <a:pPr marL="1143000" marR="0" lvl="2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Char char="•"/>
            </a:pPr>
            <a:r>
              <a:rPr lang="en" sz="20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First type of </a:t>
            </a:r>
            <a:r>
              <a:rPr lang="en" sz="2000" b="0" i="0" u="sng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vocal register</a:t>
            </a:r>
            <a:endParaRPr u="sng" dirty="0"/>
          </a:p>
          <a:p>
            <a:pPr marL="1143000" marR="0" lvl="2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Char char="•"/>
            </a:pPr>
            <a:r>
              <a:rPr lang="en" sz="20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Phonation used in daily conversation</a:t>
            </a:r>
            <a:endParaRPr dirty="0"/>
          </a:p>
          <a:p>
            <a:pPr marL="1143000" marR="0" lvl="2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Char char="•"/>
            </a:pPr>
            <a:r>
              <a:rPr lang="en" sz="20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Most important register for the speech-language pathologist </a:t>
            </a:r>
            <a:endParaRPr dirty="0"/>
          </a:p>
          <a:p>
            <a:pPr marL="1143000" marR="0" lvl="2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Char char="•"/>
            </a:pPr>
            <a:r>
              <a:rPr lang="en" sz="20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Vocal folds open and close from </a:t>
            </a:r>
            <a:r>
              <a:rPr lang="en" sz="2000" b="0" i="0" u="sng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inferior to superior</a:t>
            </a:r>
            <a:endParaRPr u="sng" dirty="0"/>
          </a:p>
          <a:p>
            <a:pPr marL="1143000" marR="0" lvl="2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Char char="•"/>
            </a:pPr>
            <a:r>
              <a:rPr lang="en" sz="20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Minimum driving force is 3-5 cm H</a:t>
            </a:r>
            <a:r>
              <a:rPr lang="en" sz="2000" b="0" i="0" u="none" strike="noStrike" cap="none" baseline="-250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</a:t>
            </a:r>
            <a:r>
              <a:rPr lang="en" sz="20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0 (air pressure) for 5 seconds</a:t>
            </a:r>
            <a:endParaRPr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2"/>
          <p:cNvSpPr txBox="1">
            <a:spLocks noGrp="1"/>
          </p:cNvSpPr>
          <p:nvPr>
            <p:ph type="title"/>
          </p:nvPr>
        </p:nvSpPr>
        <p:spPr>
          <a:xfrm>
            <a:off x="685800" y="114300"/>
            <a:ext cx="77724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4B9B"/>
              </a:buClr>
              <a:buSzPts val="4400"/>
              <a:buFont typeface="Times New Roman"/>
              <a:buNone/>
            </a:pPr>
            <a:r>
              <a:rPr lang="en" sz="4400" b="0" i="0" u="none" strike="noStrike" cap="none">
                <a:solidFill>
                  <a:srgbClr val="064B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Vocal Registers (Cont’d)</a:t>
            </a:r>
            <a:endParaRPr/>
          </a:p>
        </p:txBody>
      </p:sp>
      <p:sp>
        <p:nvSpPr>
          <p:cNvPr id="176" name="Google Shape;176;p32"/>
          <p:cNvSpPr txBox="1">
            <a:spLocks noGrp="1"/>
          </p:cNvSpPr>
          <p:nvPr>
            <p:ph type="body" idx="1"/>
          </p:nvPr>
        </p:nvSpPr>
        <p:spPr>
          <a:xfrm>
            <a:off x="685800" y="738720"/>
            <a:ext cx="7772400" cy="4290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</a:pPr>
            <a:r>
              <a:rPr lang="en" sz="32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Types of vocal registers (cont’d)</a:t>
            </a:r>
            <a:endParaRPr dirty="0"/>
          </a:p>
          <a:p>
            <a:pPr marL="742950" marR="0" lvl="1" indent="-2857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 New Roman"/>
              <a:buChar char="–"/>
            </a:pPr>
            <a:r>
              <a:rPr lang="en" sz="2800" b="0" i="0" strike="noStrike" cap="none" dirty="0">
                <a:solidFill>
                  <a:srgbClr val="00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Glottal fry register or pulse register</a:t>
            </a:r>
            <a:endParaRPr dirty="0">
              <a:highlight>
                <a:srgbClr val="FFFF00"/>
              </a:highlight>
            </a:endParaRPr>
          </a:p>
          <a:p>
            <a:pPr marL="1143000" marR="0" lvl="2" indent="-2286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•"/>
            </a:pPr>
            <a:r>
              <a:rPr lang="en" sz="24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Second type of vocal register</a:t>
            </a:r>
            <a:endParaRPr dirty="0"/>
          </a:p>
          <a:p>
            <a:pPr marL="1143000" marR="0" lvl="2" indent="-2286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•"/>
            </a:pPr>
            <a:r>
              <a:rPr lang="en" sz="2400" b="0" i="0" u="sng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Crackly voice </a:t>
            </a:r>
            <a:r>
              <a:rPr lang="en" sz="24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quality</a:t>
            </a:r>
            <a:endParaRPr sz="2000" b="0" i="0" u="none" strike="noStrike" cap="none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600200" marR="0" lvl="3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Char char="–"/>
            </a:pPr>
            <a:r>
              <a:rPr lang="en" sz="20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Voice rough and </a:t>
            </a:r>
            <a:r>
              <a:rPr lang="en" sz="2000" b="0" i="0" u="sng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low in pitch(rough)</a:t>
            </a:r>
            <a:endParaRPr u="sng" dirty="0"/>
          </a:p>
          <a:p>
            <a:pPr marL="1600200" marR="0" lvl="3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Char char="–"/>
            </a:pPr>
            <a:r>
              <a:rPr lang="en" sz="20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May indicate respiratory illness</a:t>
            </a:r>
            <a:r>
              <a:rPr lang="en" sz="18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endParaRPr dirty="0"/>
          </a:p>
          <a:p>
            <a:pPr marL="1143000" marR="0" lvl="2" indent="-2286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•"/>
            </a:pPr>
            <a:r>
              <a:rPr lang="en" sz="24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Vocalis  is tense so </a:t>
            </a:r>
            <a:r>
              <a:rPr lang="en" sz="2400" b="0" i="0" u="sng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vibrating margin is flaccid and thick</a:t>
            </a:r>
            <a:endParaRPr u="sng" dirty="0"/>
          </a:p>
          <a:p>
            <a:pPr marL="1143000" marR="0" lvl="2" indent="-2286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•"/>
            </a:pPr>
            <a:r>
              <a:rPr lang="en" sz="24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Vocal folds spend up to </a:t>
            </a:r>
            <a:r>
              <a:rPr lang="en" sz="2400" b="0" i="0" u="sng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90% of the time in approximation(</a:t>
            </a:r>
            <a:r>
              <a:rPr lang="en" sz="2400" b="0" i="0" u="sng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adduting</a:t>
            </a:r>
            <a:r>
              <a:rPr lang="en" sz="2400" b="0" i="0" u="sng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</a:t>
            </a:r>
            <a:endParaRPr u="sng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3"/>
          <p:cNvSpPr txBox="1">
            <a:spLocks noGrp="1"/>
          </p:cNvSpPr>
          <p:nvPr>
            <p:ph type="title"/>
          </p:nvPr>
        </p:nvSpPr>
        <p:spPr>
          <a:xfrm>
            <a:off x="685800" y="114300"/>
            <a:ext cx="77724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4B9B"/>
              </a:buClr>
              <a:buSzPts val="4400"/>
              <a:buFont typeface="Times New Roman"/>
              <a:buNone/>
            </a:pPr>
            <a:r>
              <a:rPr lang="en" sz="4400" b="0" i="0" u="none" strike="noStrike" cap="none">
                <a:solidFill>
                  <a:srgbClr val="064B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Vocal Registers (Cont’d)</a:t>
            </a:r>
            <a:endParaRPr/>
          </a:p>
        </p:txBody>
      </p:sp>
      <p:sp>
        <p:nvSpPr>
          <p:cNvPr id="182" name="Google Shape;182;p33"/>
          <p:cNvSpPr txBox="1">
            <a:spLocks noGrp="1"/>
          </p:cNvSpPr>
          <p:nvPr>
            <p:ph type="body" idx="1"/>
          </p:nvPr>
        </p:nvSpPr>
        <p:spPr>
          <a:xfrm>
            <a:off x="685800" y="800100"/>
            <a:ext cx="7772400" cy="38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</a:pPr>
            <a:r>
              <a:rPr lang="en" sz="32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Types of vocal registers (cont’d)</a:t>
            </a:r>
            <a:endParaRPr dirty="0"/>
          </a:p>
          <a:p>
            <a:pPr marL="742950" marR="0" lvl="1" indent="-2857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 New Roman"/>
              <a:buChar char="–"/>
            </a:pPr>
            <a:r>
              <a:rPr lang="en" sz="2800" b="0" i="0" u="none" strike="noStrike" cap="none" dirty="0">
                <a:solidFill>
                  <a:srgbClr val="00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Falsetto</a:t>
            </a:r>
            <a:endParaRPr dirty="0">
              <a:highlight>
                <a:srgbClr val="FFFF00"/>
              </a:highlight>
            </a:endParaRPr>
          </a:p>
          <a:p>
            <a:pPr marL="1143000" marR="0" lvl="2" indent="-2286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•"/>
            </a:pPr>
            <a:r>
              <a:rPr lang="en" sz="24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Third and </a:t>
            </a:r>
            <a:r>
              <a:rPr lang="en" sz="2400" b="0" i="0" u="sng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highest register of phonation</a:t>
            </a:r>
            <a:endParaRPr sz="2000" b="0" i="0" u="sng" strike="noStrike" cap="none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1600200" marR="0" lvl="3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Char char="–"/>
            </a:pPr>
            <a:r>
              <a:rPr lang="en" sz="20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Vocal sounds higher th</a:t>
            </a:r>
            <a:r>
              <a:rPr lang="en" sz="20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</a:t>
            </a:r>
            <a:r>
              <a:rPr lang="en" sz="20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 normal range</a:t>
            </a:r>
            <a:endParaRPr dirty="0"/>
          </a:p>
          <a:p>
            <a:pPr marL="1600200" marR="0" lvl="3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Char char="–"/>
            </a:pPr>
            <a:r>
              <a:rPr lang="en" sz="20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Vocal folds </a:t>
            </a:r>
            <a:r>
              <a:rPr lang="en" sz="2000" b="0" i="0" u="sng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lengthen and become very thin</a:t>
            </a:r>
            <a:endParaRPr u="sng" dirty="0"/>
          </a:p>
          <a:p>
            <a:pPr marL="1600200" marR="0" lvl="3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Char char="–"/>
            </a:pPr>
            <a:r>
              <a:rPr lang="en" sz="20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Requires </a:t>
            </a:r>
            <a:r>
              <a:rPr lang="en" sz="2000" b="0" i="0" u="sng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increased vocal fold tension</a:t>
            </a:r>
            <a:r>
              <a:rPr lang="en" sz="1800" b="0" i="0" u="sng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" u="sng" dirty="0">
                <a:solidFill>
                  <a:srgbClr val="000000"/>
                </a:solidFill>
              </a:rPr>
              <a:t>(only in the middle)</a:t>
            </a:r>
            <a:endParaRPr u="sng" dirty="0"/>
          </a:p>
          <a:p>
            <a:pPr marL="1600200" marR="0" lvl="3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Char char="–"/>
            </a:pPr>
            <a:r>
              <a:rPr lang="en" sz="20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Vocal folds make brief contact  </a:t>
            </a:r>
            <a:endParaRPr dirty="0"/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–"/>
            </a:pPr>
            <a:r>
              <a:rPr lang="en" sz="2400" b="0" i="0" u="none" strike="noStrike" cap="none" dirty="0">
                <a:solidFill>
                  <a:srgbClr val="00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Whistle register </a:t>
            </a:r>
            <a:r>
              <a:rPr lang="en" sz="24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not a mode of phonation but a product of turbulence on the edge of the vocal fold</a:t>
            </a:r>
            <a:endParaRPr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34"/>
          <p:cNvSpPr txBox="1">
            <a:spLocks noGrp="1"/>
          </p:cNvSpPr>
          <p:nvPr>
            <p:ph type="title"/>
          </p:nvPr>
        </p:nvSpPr>
        <p:spPr>
          <a:xfrm>
            <a:off x="685800" y="114300"/>
            <a:ext cx="77724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4B9B"/>
              </a:buClr>
              <a:buSzPts val="4400"/>
              <a:buFont typeface="Times New Roman"/>
              <a:buNone/>
            </a:pPr>
            <a:r>
              <a:rPr lang="en" sz="4400" b="0" i="0" u="none" strike="noStrike" cap="none">
                <a:solidFill>
                  <a:srgbClr val="064B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Vocal Registers (Cont’d)</a:t>
            </a:r>
            <a:endParaRPr/>
          </a:p>
        </p:txBody>
      </p:sp>
      <p:sp>
        <p:nvSpPr>
          <p:cNvPr id="188" name="Google Shape;188;p34"/>
          <p:cNvSpPr txBox="1">
            <a:spLocks noGrp="1"/>
          </p:cNvSpPr>
          <p:nvPr>
            <p:ph type="body" idx="1"/>
          </p:nvPr>
        </p:nvSpPr>
        <p:spPr>
          <a:xfrm>
            <a:off x="685800" y="800100"/>
            <a:ext cx="7772400" cy="4108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</a:pPr>
            <a:r>
              <a:rPr lang="en" sz="32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Two variations of modal phonation</a:t>
            </a:r>
            <a:endParaRPr dirty="0"/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–"/>
            </a:pPr>
            <a:r>
              <a:rPr lang="en" sz="2400" b="0" i="0" u="none" strike="noStrike" cap="none" dirty="0">
                <a:solidFill>
                  <a:schemeClr val="dk1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Pressed </a:t>
            </a:r>
            <a:r>
              <a:rPr lang="en" sz="24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</a:t>
            </a:r>
            <a:r>
              <a:rPr lang="en" sz="2400" b="0" i="0" u="sng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medial compression </a:t>
            </a:r>
            <a:r>
              <a:rPr lang="en" sz="24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is greatly increased</a:t>
            </a:r>
            <a:endParaRPr dirty="0"/>
          </a:p>
          <a:p>
            <a:pPr marL="1143000" marR="0" lvl="2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•"/>
            </a:pPr>
            <a:r>
              <a:rPr lang="en" sz="2000" b="0" i="0" u="sng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Stronger, louder </a:t>
            </a:r>
            <a:r>
              <a:rPr lang="en" sz="20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phonation with a harsh or strident quality</a:t>
            </a:r>
            <a:endParaRPr dirty="0"/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–"/>
            </a:pPr>
            <a:r>
              <a:rPr lang="en" sz="2400" b="0" i="0" u="none" strike="noStrike" cap="none" dirty="0">
                <a:solidFill>
                  <a:schemeClr val="dk1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Breathy</a:t>
            </a:r>
            <a:r>
              <a:rPr lang="en" sz="24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- inadequate vocal fold approximation with </a:t>
            </a:r>
            <a:r>
              <a:rPr lang="en" sz="2400" b="0" i="0" u="sng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excessive airflow </a:t>
            </a:r>
            <a:r>
              <a:rPr lang="en" sz="24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between the vocal folds </a:t>
            </a:r>
            <a:r>
              <a:rPr lang="en" sz="2400" b="0" i="0" u="sng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 the closed phase</a:t>
            </a:r>
            <a:endParaRPr u="sng" dirty="0"/>
          </a:p>
          <a:p>
            <a:pPr marL="1143000" marR="0" lvl="2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•"/>
            </a:pPr>
            <a:r>
              <a:rPr lang="en" sz="20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May be due to an organic condition</a:t>
            </a:r>
            <a:endParaRPr dirty="0"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</a:pPr>
            <a:r>
              <a:rPr lang="en" sz="32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Whisper - </a:t>
            </a:r>
            <a:r>
              <a:rPr lang="en" sz="3200" b="0" i="0" u="sng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 voicing occurs</a:t>
            </a:r>
            <a:endParaRPr u="sng" dirty="0"/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–"/>
            </a:pPr>
            <a:r>
              <a:rPr lang="en" sz="24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Vocal folds are </a:t>
            </a:r>
            <a:r>
              <a:rPr lang="en" sz="2400" b="0" i="0" u="sng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partially adducted and tense</a:t>
            </a:r>
            <a:endParaRPr u="sng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5"/>
          <p:cNvSpPr txBox="1">
            <a:spLocks noGrp="1"/>
          </p:cNvSpPr>
          <p:nvPr>
            <p:ph type="title"/>
          </p:nvPr>
        </p:nvSpPr>
        <p:spPr>
          <a:xfrm>
            <a:off x="685800" y="114300"/>
            <a:ext cx="77724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4B9B"/>
              </a:buClr>
              <a:buSzPts val="4400"/>
              <a:buFont typeface="Times New Roman"/>
              <a:buNone/>
            </a:pPr>
            <a:r>
              <a:rPr lang="en" sz="4400" b="0" i="0" u="none" strike="noStrike" cap="none">
                <a:solidFill>
                  <a:srgbClr val="064B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Pitch and Frequency</a:t>
            </a:r>
            <a:endParaRPr/>
          </a:p>
        </p:txBody>
      </p:sp>
      <p:sp>
        <p:nvSpPr>
          <p:cNvPr id="194" name="Google Shape;194;p35"/>
          <p:cNvSpPr txBox="1">
            <a:spLocks noGrp="1"/>
          </p:cNvSpPr>
          <p:nvPr>
            <p:ph type="body" idx="1"/>
          </p:nvPr>
        </p:nvSpPr>
        <p:spPr>
          <a:xfrm>
            <a:off x="685800" y="1143000"/>
            <a:ext cx="7772400" cy="3371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</a:pPr>
            <a:r>
              <a:rPr lang="en" sz="3200" b="0" i="0" u="none" dirty="0">
                <a:solidFill>
                  <a:schemeClr val="dk1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Pitch </a:t>
            </a:r>
            <a:endParaRPr dirty="0">
              <a:highlight>
                <a:srgbClr val="FFFF00"/>
              </a:highlight>
            </a:endParaRPr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–"/>
            </a:pPr>
            <a:r>
              <a:rPr lang="en" sz="24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 psychological </a:t>
            </a:r>
            <a:r>
              <a:rPr lang="en" sz="2400" b="0" i="0" u="sng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correlate of frequency</a:t>
            </a:r>
            <a:endParaRPr u="sng" dirty="0"/>
          </a:p>
          <a:p>
            <a:pPr marL="1143000" marR="0" lvl="2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Char char="•"/>
            </a:pPr>
            <a:r>
              <a:rPr lang="en" sz="20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Important element in speech perception</a:t>
            </a:r>
            <a:endParaRPr dirty="0"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▪"/>
            </a:pPr>
            <a:r>
              <a:rPr lang="en" sz="3200" b="0" i="0" u="none" dirty="0">
                <a:solidFill>
                  <a:srgbClr val="00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Frequency</a:t>
            </a:r>
            <a:r>
              <a:rPr lang="en" sz="3200" b="0" i="0" u="none" dirty="0">
                <a:solidFill>
                  <a:schemeClr val="dk1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dirty="0">
              <a:highlight>
                <a:srgbClr val="FFFF00"/>
              </a:highlight>
            </a:endParaRPr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–"/>
            </a:pPr>
            <a:r>
              <a:rPr lang="en" sz="24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 </a:t>
            </a:r>
            <a:r>
              <a:rPr lang="en" sz="2400" b="0" i="0" u="sng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number of cycles of vibration per second</a:t>
            </a:r>
            <a:endParaRPr u="sng" dirty="0"/>
          </a:p>
          <a:p>
            <a:pPr marL="1143000" marR="0" lvl="2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Char char="•"/>
            </a:pPr>
            <a:r>
              <a:rPr lang="en" sz="2000" b="0" i="0" u="none" strike="noStrike" cap="none" dirty="0">
                <a:solidFill>
                  <a:srgbClr val="FF0000"/>
                </a:solidFill>
                <a:sym typeface="Times New Roman"/>
              </a:rPr>
              <a:t>Pitch increases as frequency increases</a:t>
            </a:r>
            <a:endParaRPr dirty="0">
              <a:solidFill>
                <a:srgbClr val="FF0000"/>
              </a:solidFill>
            </a:endParaRPr>
          </a:p>
          <a:p>
            <a:pPr marL="1143000" marR="0" lvl="2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Char char="•"/>
            </a:pPr>
            <a:r>
              <a:rPr lang="en" sz="2000" b="0" i="0" u="none" strike="noStrike" cap="none" dirty="0">
                <a:solidFill>
                  <a:srgbClr val="FF0000"/>
                </a:solidFill>
                <a:sym typeface="Times New Roman"/>
              </a:rPr>
              <a:t>Pitch decreases as frequency decreases  </a:t>
            </a:r>
            <a:endParaRPr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6"/>
          <p:cNvSpPr txBox="1">
            <a:spLocks noGrp="1"/>
          </p:cNvSpPr>
          <p:nvPr>
            <p:ph type="title"/>
          </p:nvPr>
        </p:nvSpPr>
        <p:spPr>
          <a:xfrm>
            <a:off x="685800" y="114300"/>
            <a:ext cx="77724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4B9B"/>
              </a:buClr>
              <a:buSzPts val="4400"/>
              <a:buFont typeface="Times New Roman"/>
              <a:buNone/>
            </a:pPr>
            <a:r>
              <a:rPr lang="en" sz="4400" b="0" i="0" u="none" strike="noStrike" cap="none">
                <a:solidFill>
                  <a:srgbClr val="064B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Types of Pitch</a:t>
            </a:r>
            <a:endParaRPr/>
          </a:p>
        </p:txBody>
      </p:sp>
      <p:sp>
        <p:nvSpPr>
          <p:cNvPr id="200" name="Google Shape;200;p36"/>
          <p:cNvSpPr txBox="1">
            <a:spLocks noGrp="1"/>
          </p:cNvSpPr>
          <p:nvPr>
            <p:ph type="body" idx="1"/>
          </p:nvPr>
        </p:nvSpPr>
        <p:spPr>
          <a:xfrm>
            <a:off x="685800" y="918410"/>
            <a:ext cx="7772400" cy="4110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</a:pPr>
            <a:r>
              <a:rPr lang="en" sz="3200" b="0" i="0" u="sng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Optimal pitch (works best for you)</a:t>
            </a:r>
            <a:endParaRPr u="sng" dirty="0"/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–"/>
            </a:pPr>
            <a:r>
              <a:rPr lang="en" sz="24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 frequency of vibration that is most efficient for a pair of vocal cords</a:t>
            </a:r>
            <a:endParaRPr dirty="0"/>
          </a:p>
          <a:p>
            <a:pPr marL="1143000" marR="0" lvl="2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Char char="•"/>
            </a:pPr>
            <a:r>
              <a:rPr lang="en" sz="20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Varies with gender and age</a:t>
            </a:r>
            <a:endParaRPr dirty="0"/>
          </a:p>
          <a:p>
            <a:pPr marL="1143000" marR="0" lvl="2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Char char="•"/>
            </a:pPr>
            <a:r>
              <a:rPr lang="en" sz="2000" b="0" i="0" u="sng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Female average 212 Hz, male 132 Hz</a:t>
            </a:r>
            <a:r>
              <a:rPr lang="en" sz="20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due to male structures having more mass</a:t>
            </a:r>
            <a:endParaRPr dirty="0"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</a:pPr>
            <a:r>
              <a:rPr lang="en" sz="3200" b="0" i="0" u="sng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Habitual pitch</a:t>
            </a:r>
            <a:endParaRPr u="sng" dirty="0"/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–"/>
            </a:pPr>
            <a:r>
              <a:rPr lang="en" sz="24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 frequency </a:t>
            </a:r>
            <a:r>
              <a:rPr lang="en" sz="2400" b="0" i="0" u="sng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habitually used by a person</a:t>
            </a:r>
            <a:endParaRPr u="sng" dirty="0"/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–"/>
            </a:pPr>
            <a:r>
              <a:rPr lang="en" sz="24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Effort to sustain phonation </a:t>
            </a:r>
            <a:r>
              <a:rPr lang="en" sz="2400" b="0" i="0" u="sng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causes vocal fatigue     </a:t>
            </a:r>
            <a:endParaRPr u="sng" dirty="0"/>
          </a:p>
          <a:p>
            <a:pPr marL="342900" marR="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endParaRPr sz="2400" b="0" i="0" u="none" strike="noStrike" cap="none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7"/>
          <p:cNvSpPr txBox="1">
            <a:spLocks noGrp="1"/>
          </p:cNvSpPr>
          <p:nvPr>
            <p:ph type="title"/>
          </p:nvPr>
        </p:nvSpPr>
        <p:spPr>
          <a:xfrm>
            <a:off x="685800" y="114300"/>
            <a:ext cx="77724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4B9B"/>
              </a:buClr>
              <a:buSzPts val="4400"/>
              <a:buFont typeface="Times New Roman"/>
              <a:buNone/>
            </a:pPr>
            <a:r>
              <a:rPr lang="en" sz="4400" b="0" i="0" u="none" strike="noStrike" cap="none">
                <a:solidFill>
                  <a:srgbClr val="064B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Pitch Range</a:t>
            </a:r>
            <a:endParaRPr/>
          </a:p>
        </p:txBody>
      </p:sp>
      <p:sp>
        <p:nvSpPr>
          <p:cNvPr id="206" name="Google Shape;206;p37"/>
          <p:cNvSpPr txBox="1">
            <a:spLocks noGrp="1"/>
          </p:cNvSpPr>
          <p:nvPr>
            <p:ph type="body" idx="1"/>
          </p:nvPr>
        </p:nvSpPr>
        <p:spPr>
          <a:xfrm>
            <a:off x="685800" y="1143000"/>
            <a:ext cx="7772400" cy="3371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</a:pPr>
            <a:r>
              <a:rPr lang="en" sz="32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Pitch Range</a:t>
            </a:r>
            <a:endParaRPr dirty="0"/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–"/>
            </a:pPr>
            <a:r>
              <a:rPr lang="en" sz="24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Fundamental frequency for an individual</a:t>
            </a:r>
            <a:endParaRPr dirty="0"/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–"/>
            </a:pPr>
            <a:r>
              <a:rPr lang="en" sz="24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Calculated as </a:t>
            </a:r>
            <a:r>
              <a:rPr lang="en" sz="2400" b="0" i="0" u="sng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difference between lowest and highest frequencies</a:t>
            </a:r>
            <a:endParaRPr u="sng" dirty="0"/>
          </a:p>
          <a:p>
            <a:pPr marL="1143000" marR="0" lvl="2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Char char="•"/>
            </a:pPr>
            <a:r>
              <a:rPr lang="en" sz="20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Reduced by pathology</a:t>
            </a:r>
            <a:endParaRPr dirty="0"/>
          </a:p>
          <a:p>
            <a:pPr marL="1143000" marR="0" lvl="2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Char char="•"/>
            </a:pPr>
            <a:r>
              <a:rPr lang="en" sz="2000" b="0" i="0" u="sng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Increased through vocal training     </a:t>
            </a:r>
            <a:endParaRPr u="sng" dirty="0"/>
          </a:p>
          <a:p>
            <a:pPr marL="342900" marR="0" lvl="0" indent="-215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8"/>
          <p:cNvSpPr txBox="1">
            <a:spLocks noGrp="1"/>
          </p:cNvSpPr>
          <p:nvPr>
            <p:ph type="title"/>
          </p:nvPr>
        </p:nvSpPr>
        <p:spPr>
          <a:xfrm>
            <a:off x="685800" y="114300"/>
            <a:ext cx="77724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4B9B"/>
              </a:buClr>
              <a:buSzPts val="4400"/>
              <a:buFont typeface="Times New Roman"/>
              <a:buNone/>
            </a:pPr>
            <a:r>
              <a:rPr lang="en" sz="4400" b="0" i="0" u="none" strike="noStrike" cap="none">
                <a:solidFill>
                  <a:srgbClr val="064B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Pitch-Changing Mechanism</a:t>
            </a:r>
            <a:endParaRPr/>
          </a:p>
        </p:txBody>
      </p:sp>
      <p:sp>
        <p:nvSpPr>
          <p:cNvPr id="212" name="Google Shape;212;p38"/>
          <p:cNvSpPr txBox="1">
            <a:spLocks noGrp="1"/>
          </p:cNvSpPr>
          <p:nvPr>
            <p:ph type="body" idx="1"/>
          </p:nvPr>
        </p:nvSpPr>
        <p:spPr>
          <a:xfrm>
            <a:off x="685800" y="1143000"/>
            <a:ext cx="7772400" cy="3371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</a:pPr>
            <a:r>
              <a:rPr lang="en" sz="32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Comes from </a:t>
            </a:r>
            <a:r>
              <a:rPr lang="en" sz="3200" b="0" i="0" u="sng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stretching and tensing</a:t>
            </a:r>
            <a:r>
              <a:rPr lang="en" sz="32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vocal folds</a:t>
            </a:r>
            <a:endParaRPr dirty="0"/>
          </a:p>
          <a:p>
            <a:pPr marL="742950" marR="0" lvl="1" indent="-2857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 New Roman"/>
              <a:buChar char="–"/>
            </a:pPr>
            <a:r>
              <a:rPr lang="en" sz="2800" b="0" i="0" u="none" strike="noStrike" cap="none" dirty="0">
                <a:solidFill>
                  <a:srgbClr val="00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Uses cricothyroid and </a:t>
            </a:r>
            <a:r>
              <a:rPr lang="en" sz="2800" b="0" i="0" u="none" strike="noStrike" cap="none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thyrovocalis</a:t>
            </a:r>
            <a:r>
              <a:rPr lang="en" sz="2800" b="0" i="0" u="none" strike="noStrike" cap="none" dirty="0">
                <a:solidFill>
                  <a:srgbClr val="00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muscles </a:t>
            </a:r>
            <a:endParaRPr dirty="0">
              <a:highlight>
                <a:srgbClr val="FFFF00"/>
              </a:highlight>
            </a:endParaRPr>
          </a:p>
          <a:p>
            <a:pPr marL="742950" marR="0" lvl="1" indent="-2857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 New Roman"/>
              <a:buChar char="–"/>
            </a:pPr>
            <a:r>
              <a:rPr lang="en" sz="28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Depends on changeable elements of vocal folds</a:t>
            </a:r>
            <a:endParaRPr dirty="0"/>
          </a:p>
          <a:p>
            <a:pPr marL="1143000" marR="0" lvl="2" indent="-2286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•"/>
            </a:pPr>
            <a:r>
              <a:rPr lang="en" sz="24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Tension, length, and mass</a:t>
            </a:r>
            <a:endParaRPr dirty="0"/>
          </a:p>
          <a:p>
            <a:pPr marL="1600200" marR="0" lvl="3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Char char="–"/>
            </a:pPr>
            <a:r>
              <a:rPr lang="en" sz="2000" b="0" i="0" u="none" strike="noStrike" cap="none" dirty="0">
                <a:solidFill>
                  <a:srgbClr val="FF0000"/>
                </a:solidFill>
                <a:highlight>
                  <a:srgbClr val="FFFF00"/>
                </a:highlight>
                <a:sym typeface="Times New Roman"/>
              </a:rPr>
              <a:t>Increasing vocal fold length increases vocal fold tension and decreases mass per unit length</a:t>
            </a:r>
            <a:endParaRPr dirty="0">
              <a:solidFill>
                <a:srgbClr val="FF0000"/>
              </a:solidFill>
              <a:highlight>
                <a:srgbClr val="FFFF00"/>
              </a:highlight>
            </a:endParaRPr>
          </a:p>
          <a:p>
            <a:pPr marL="342900" marR="0" lvl="0" indent="-215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9"/>
          <p:cNvSpPr txBox="1">
            <a:spLocks noGrp="1"/>
          </p:cNvSpPr>
          <p:nvPr>
            <p:ph type="title"/>
          </p:nvPr>
        </p:nvSpPr>
        <p:spPr>
          <a:xfrm>
            <a:off x="685800" y="114300"/>
            <a:ext cx="77724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4B9B"/>
              </a:buClr>
              <a:buSzPts val="4400"/>
              <a:buFont typeface="Times New Roman"/>
              <a:buNone/>
            </a:pPr>
            <a:r>
              <a:rPr lang="en" sz="4400" b="0" i="0" u="none" strike="noStrike" cap="none" dirty="0">
                <a:solidFill>
                  <a:srgbClr val="064B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Intensity and Intensity Change</a:t>
            </a:r>
            <a:endParaRPr dirty="0"/>
          </a:p>
        </p:txBody>
      </p:sp>
      <p:sp>
        <p:nvSpPr>
          <p:cNvPr id="218" name="Google Shape;218;p39"/>
          <p:cNvSpPr txBox="1">
            <a:spLocks noGrp="1"/>
          </p:cNvSpPr>
          <p:nvPr>
            <p:ph type="body" idx="1"/>
          </p:nvPr>
        </p:nvSpPr>
        <p:spPr>
          <a:xfrm>
            <a:off x="685800" y="1143000"/>
            <a:ext cx="7772400" cy="3371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</a:pPr>
            <a:r>
              <a:rPr lang="en" sz="3200" b="0" i="0" u="none" dirty="0">
                <a:solidFill>
                  <a:schemeClr val="dk1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Intensity </a:t>
            </a:r>
            <a:endParaRPr dirty="0">
              <a:highlight>
                <a:srgbClr val="FFFF00"/>
              </a:highlight>
            </a:endParaRPr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–"/>
            </a:pPr>
            <a:r>
              <a:rPr lang="en" sz="24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 physical measure of power (or pressure) ratios</a:t>
            </a:r>
            <a:endParaRPr dirty="0"/>
          </a:p>
          <a:p>
            <a:pPr marL="1143000" marR="0" lvl="2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Char char="•"/>
            </a:pPr>
            <a:r>
              <a:rPr lang="en" sz="2000" b="0" i="0" u="sng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Loudness </a:t>
            </a:r>
            <a:r>
              <a:rPr lang="en" sz="20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is psychological correlate of intensity</a:t>
            </a:r>
            <a:endParaRPr dirty="0"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▪"/>
            </a:pPr>
            <a:r>
              <a:rPr lang="en" sz="32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Increasing vocal intensity of vibrating</a:t>
            </a:r>
            <a:endParaRPr dirty="0"/>
          </a:p>
          <a:p>
            <a:pPr marL="342900" marR="0" lvl="0" indent="-3429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Times New Roman"/>
              <a:buNone/>
            </a:pPr>
            <a:r>
              <a:rPr lang="en" sz="32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vocal folds</a:t>
            </a:r>
            <a:endParaRPr dirty="0"/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–"/>
            </a:pPr>
            <a:r>
              <a:rPr lang="en" sz="2400" b="0" i="0" u="sng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Increases subglottal pressure</a:t>
            </a:r>
            <a:endParaRPr u="sng" dirty="0"/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–"/>
            </a:pPr>
            <a:r>
              <a:rPr lang="en" sz="2400" b="0" i="0" u="sng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Increases medial compression</a:t>
            </a:r>
            <a:endParaRPr u="sng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40"/>
          <p:cNvSpPr txBox="1">
            <a:spLocks noGrp="1"/>
          </p:cNvSpPr>
          <p:nvPr>
            <p:ph type="title"/>
          </p:nvPr>
        </p:nvSpPr>
        <p:spPr>
          <a:xfrm>
            <a:off x="685800" y="114300"/>
            <a:ext cx="77724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4B9B"/>
              </a:buClr>
              <a:buSzPts val="3200"/>
              <a:buFont typeface="Times New Roman"/>
              <a:buNone/>
            </a:pPr>
            <a:r>
              <a:rPr lang="en" sz="3200" b="0" i="0" u="none" strike="noStrike" cap="none">
                <a:solidFill>
                  <a:srgbClr val="064B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Intensity and Intensity Change (Cont’d)</a:t>
            </a:r>
            <a:endParaRPr/>
          </a:p>
        </p:txBody>
      </p:sp>
      <p:sp>
        <p:nvSpPr>
          <p:cNvPr id="224" name="Google Shape;224;p40"/>
          <p:cNvSpPr txBox="1">
            <a:spLocks noGrp="1"/>
          </p:cNvSpPr>
          <p:nvPr>
            <p:ph type="body" idx="1"/>
          </p:nvPr>
        </p:nvSpPr>
        <p:spPr>
          <a:xfrm>
            <a:off x="685800" y="1143000"/>
            <a:ext cx="7772400" cy="3371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</a:pPr>
            <a:r>
              <a:rPr lang="en" sz="3200" b="0" i="0" u="none" dirty="0">
                <a:solidFill>
                  <a:schemeClr val="dk1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Stages of cycle vibration</a:t>
            </a:r>
            <a:endParaRPr dirty="0">
              <a:highlight>
                <a:srgbClr val="FFFF00"/>
              </a:highlight>
            </a:endParaRPr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–"/>
            </a:pPr>
            <a:r>
              <a:rPr lang="en" sz="2400" b="0" i="0" u="sng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Opening stage</a:t>
            </a:r>
            <a:endParaRPr u="sng" dirty="0"/>
          </a:p>
          <a:p>
            <a:pPr marL="1143000" marR="0" lvl="2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Char char="•"/>
            </a:pPr>
            <a:r>
              <a:rPr lang="en" sz="20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Vocal folds are </a:t>
            </a:r>
            <a:r>
              <a:rPr lang="en" sz="2000" b="0" i="0" u="none" strike="noStrike" cap="none" dirty="0">
                <a:solidFill>
                  <a:srgbClr val="FF0000"/>
                </a:solidFill>
                <a:sym typeface="Times New Roman"/>
              </a:rPr>
              <a:t>opening up</a:t>
            </a:r>
            <a:endParaRPr dirty="0">
              <a:solidFill>
                <a:srgbClr val="FF0000"/>
              </a:solidFill>
            </a:endParaRPr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–"/>
            </a:pPr>
            <a:r>
              <a:rPr lang="en" sz="2400" b="0" i="0" u="sng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Closing stage</a:t>
            </a:r>
            <a:endParaRPr u="sng" dirty="0"/>
          </a:p>
          <a:p>
            <a:pPr marL="1143000" marR="0" lvl="2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Char char="•"/>
            </a:pPr>
            <a:r>
              <a:rPr lang="en" sz="20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Vocal folds are </a:t>
            </a:r>
            <a:r>
              <a:rPr lang="en" sz="2000" b="0" i="0" u="none" strike="noStrike" cap="none" dirty="0">
                <a:solidFill>
                  <a:srgbClr val="FF0000"/>
                </a:solidFill>
                <a:sym typeface="Times New Roman"/>
              </a:rPr>
              <a:t>returning to point of approximation</a:t>
            </a:r>
            <a:endParaRPr dirty="0">
              <a:solidFill>
                <a:srgbClr val="FF0000"/>
              </a:solidFill>
            </a:endParaRPr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–"/>
            </a:pPr>
            <a:r>
              <a:rPr lang="en" sz="2400" b="0" i="0" u="sng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Closed stage</a:t>
            </a:r>
            <a:endParaRPr u="sng" dirty="0"/>
          </a:p>
          <a:p>
            <a:pPr marL="1143000" marR="0" lvl="2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Char char="•"/>
            </a:pPr>
            <a:r>
              <a:rPr lang="en" sz="2000" b="0" i="0" u="none" strike="noStrike" cap="none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 air is escaping </a:t>
            </a:r>
            <a:r>
              <a:rPr lang="en" sz="20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between the vocal folds</a:t>
            </a:r>
            <a:endParaRPr dirty="0"/>
          </a:p>
          <a:p>
            <a:pPr marL="342900" marR="0" lvl="0" indent="-215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41"/>
          <p:cNvSpPr txBox="1">
            <a:spLocks noGrp="1"/>
          </p:cNvSpPr>
          <p:nvPr>
            <p:ph type="title"/>
          </p:nvPr>
        </p:nvSpPr>
        <p:spPr>
          <a:xfrm>
            <a:off x="685800" y="114300"/>
            <a:ext cx="77724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4B9B"/>
              </a:buClr>
              <a:buSzPts val="4400"/>
              <a:buFont typeface="Times New Roman"/>
              <a:buNone/>
            </a:pPr>
            <a:r>
              <a:rPr lang="en" sz="4400" b="0" i="0" u="none" strike="noStrike" cap="none">
                <a:solidFill>
                  <a:srgbClr val="064B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Clinical Considerations</a:t>
            </a:r>
            <a:endParaRPr/>
          </a:p>
        </p:txBody>
      </p:sp>
      <p:sp>
        <p:nvSpPr>
          <p:cNvPr id="230" name="Google Shape;230;p41"/>
          <p:cNvSpPr txBox="1">
            <a:spLocks noGrp="1"/>
          </p:cNvSpPr>
          <p:nvPr>
            <p:ph type="body" idx="1"/>
          </p:nvPr>
        </p:nvSpPr>
        <p:spPr>
          <a:xfrm>
            <a:off x="685800" y="1143000"/>
            <a:ext cx="7772400" cy="3371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▪"/>
            </a:pPr>
            <a:r>
              <a:rPr lang="en" sz="3200" b="0" i="0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Phonation mechanism</a:t>
            </a:r>
            <a:endParaRPr dirty="0"/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–"/>
            </a:pPr>
            <a:r>
              <a:rPr lang="en" sz="2400" b="0" i="0" u="sng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Very sensitive to physical health of speaker</a:t>
            </a:r>
            <a:endParaRPr u="sng" dirty="0"/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–"/>
            </a:pPr>
            <a:r>
              <a:rPr lang="en" sz="24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Effect of physical problems on speaker</a:t>
            </a:r>
            <a:endParaRPr dirty="0"/>
          </a:p>
          <a:p>
            <a:pPr marL="1143000" marR="0" lvl="2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Char char="•"/>
            </a:pPr>
            <a:r>
              <a:rPr lang="en" sz="2000" b="0" i="0" u="sng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Weak voice</a:t>
            </a:r>
            <a:endParaRPr u="sng" dirty="0"/>
          </a:p>
          <a:p>
            <a:pPr marL="1143000" marR="0" lvl="2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Char char="•"/>
            </a:pPr>
            <a:r>
              <a:rPr lang="en" sz="2000" b="0" i="0" u="sng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Voice decreases in intensity</a:t>
            </a:r>
            <a:endParaRPr u="sng" dirty="0"/>
          </a:p>
          <a:p>
            <a:pPr marL="1143000" marR="0" lvl="2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Char char="•"/>
            </a:pPr>
            <a:r>
              <a:rPr lang="en" sz="20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Pitch range reduced </a:t>
            </a:r>
            <a:endParaRPr dirty="0"/>
          </a:p>
          <a:p>
            <a:pPr marL="1143000" marR="0" lvl="2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Char char="•"/>
            </a:pPr>
            <a:r>
              <a:rPr lang="en" sz="20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“Rough” voice in cases of upper respiratory problems  </a:t>
            </a:r>
            <a:endParaRPr dirty="0"/>
          </a:p>
          <a:p>
            <a:pPr marL="342900" marR="0" lvl="0" indent="-215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42"/>
          <p:cNvSpPr txBox="1">
            <a:spLocks noGrp="1"/>
          </p:cNvSpPr>
          <p:nvPr>
            <p:ph type="title"/>
          </p:nvPr>
        </p:nvSpPr>
        <p:spPr>
          <a:xfrm>
            <a:off x="685800" y="114300"/>
            <a:ext cx="77724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4B9B"/>
              </a:buClr>
              <a:buSzPts val="4000"/>
              <a:buFont typeface="Times New Roman"/>
              <a:buNone/>
            </a:pPr>
            <a:r>
              <a:rPr lang="en" sz="4000" b="0" i="0" u="none" strike="noStrike" cap="none">
                <a:solidFill>
                  <a:srgbClr val="064B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Clinical Considerations (Cont’d)</a:t>
            </a:r>
            <a:endParaRPr/>
          </a:p>
        </p:txBody>
      </p:sp>
      <p:sp>
        <p:nvSpPr>
          <p:cNvPr id="236" name="Google Shape;236;p42"/>
          <p:cNvSpPr txBox="1">
            <a:spLocks noGrp="1"/>
          </p:cNvSpPr>
          <p:nvPr>
            <p:ph type="body" idx="1"/>
          </p:nvPr>
        </p:nvSpPr>
        <p:spPr>
          <a:xfrm>
            <a:off x="685800" y="1143000"/>
            <a:ext cx="7772400" cy="3371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</a:pPr>
            <a:r>
              <a:rPr lang="en" sz="32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Frequency perturbation (vocal jitter)</a:t>
            </a:r>
            <a:endParaRPr dirty="0"/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–"/>
            </a:pPr>
            <a:r>
              <a:rPr lang="en" sz="24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Cycle by cycle variation in fundamental frequency of vibration</a:t>
            </a:r>
            <a:endParaRPr dirty="0"/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–"/>
            </a:pPr>
            <a:r>
              <a:rPr lang="en" sz="2400" b="0" i="0" u="sng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People who are physically fit have lower perturbation values</a:t>
            </a:r>
            <a:endParaRPr u="sng" dirty="0"/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–"/>
            </a:pPr>
            <a:r>
              <a:rPr lang="en" sz="24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Individuals with neuromotor dysfunction have higher perturbation values than fit individuals</a:t>
            </a:r>
            <a:endParaRPr dirty="0"/>
          </a:p>
          <a:p>
            <a:pPr marL="342900" marR="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endParaRPr sz="2400" b="0" i="0" u="none" strike="noStrike" cap="none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43"/>
          <p:cNvSpPr txBox="1">
            <a:spLocks noGrp="1"/>
          </p:cNvSpPr>
          <p:nvPr>
            <p:ph type="title"/>
          </p:nvPr>
        </p:nvSpPr>
        <p:spPr>
          <a:xfrm>
            <a:off x="685800" y="114300"/>
            <a:ext cx="77724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4B9B"/>
              </a:buClr>
              <a:buSzPts val="4000"/>
              <a:buFont typeface="Times New Roman"/>
              <a:buNone/>
            </a:pPr>
            <a:r>
              <a:rPr lang="en" sz="4000" b="0" i="0" u="none" strike="noStrike" cap="none">
                <a:solidFill>
                  <a:srgbClr val="064B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Clinical Considerations (Cont’d)</a:t>
            </a:r>
            <a:endParaRPr/>
          </a:p>
        </p:txBody>
      </p:sp>
      <p:sp>
        <p:nvSpPr>
          <p:cNvPr id="242" name="Google Shape;242;p43"/>
          <p:cNvSpPr txBox="1">
            <a:spLocks noGrp="1"/>
          </p:cNvSpPr>
          <p:nvPr>
            <p:ph type="body" idx="1"/>
          </p:nvPr>
        </p:nvSpPr>
        <p:spPr>
          <a:xfrm>
            <a:off x="685800" y="1143000"/>
            <a:ext cx="7772400" cy="3371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</a:pPr>
            <a:r>
              <a:rPr lang="en" sz="32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Measurements of phonation</a:t>
            </a:r>
            <a:endParaRPr dirty="0"/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–"/>
            </a:pPr>
            <a:r>
              <a:rPr lang="en" sz="2400" b="0" i="0" u="sng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Maximum phonation time </a:t>
            </a:r>
            <a:r>
              <a:rPr lang="en" sz="24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</a:t>
            </a:r>
            <a:r>
              <a:rPr lang="en" sz="2400" b="0" i="0" u="none" strike="noStrike" cap="none" dirty="0">
                <a:solidFill>
                  <a:schemeClr val="dk1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duration of time</a:t>
            </a:r>
            <a:r>
              <a:rPr lang="en" sz="24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an individual can sustain a phonation</a:t>
            </a:r>
            <a:endParaRPr dirty="0"/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–"/>
            </a:pPr>
            <a:r>
              <a:rPr lang="en" sz="2400" b="0" i="0" u="sng" strike="noStrike" cap="none" dirty="0" err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Diadochokinesis</a:t>
            </a:r>
            <a:r>
              <a:rPr lang="en" sz="24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- </a:t>
            </a:r>
            <a:r>
              <a:rPr lang="en" sz="2400" b="0" i="0" u="none" strike="noStrike" cap="none" dirty="0">
                <a:solidFill>
                  <a:schemeClr val="dk1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alternation of articulators p</a:t>
            </a:r>
            <a:r>
              <a:rPr lang="en" sz="2400" b="0" i="0" u="none" strike="noStrike" cap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roducing single or multiple syllables per second</a:t>
            </a:r>
            <a:endParaRPr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4"/>
          <p:cNvSpPr txBox="1">
            <a:spLocks noGrp="1"/>
          </p:cNvSpPr>
          <p:nvPr>
            <p:ph type="title"/>
          </p:nvPr>
        </p:nvSpPr>
        <p:spPr>
          <a:xfrm>
            <a:off x="685800" y="2381"/>
            <a:ext cx="7772400" cy="797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4B9B"/>
              </a:buClr>
              <a:buSzPts val="3200"/>
              <a:buFont typeface="Times New Roman"/>
              <a:buNone/>
            </a:pPr>
            <a:r>
              <a:rPr lang="en" sz="3200" b="0" i="0" u="none" strike="noStrike" cap="none">
                <a:solidFill>
                  <a:srgbClr val="064B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Linguistic Aspects of Pitch and</a:t>
            </a:r>
            <a:br>
              <a:rPr lang="en" sz="3200" b="0" i="0" u="none" strike="noStrike" cap="none">
                <a:solidFill>
                  <a:srgbClr val="064B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" sz="3200" b="0" i="0" u="none" strike="noStrike" cap="none">
                <a:solidFill>
                  <a:srgbClr val="064B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Intensity</a:t>
            </a:r>
            <a:endParaRPr/>
          </a:p>
        </p:txBody>
      </p:sp>
      <p:sp>
        <p:nvSpPr>
          <p:cNvPr id="248" name="Google Shape;248;p44"/>
          <p:cNvSpPr txBox="1">
            <a:spLocks noGrp="1"/>
          </p:cNvSpPr>
          <p:nvPr>
            <p:ph type="body" idx="1"/>
          </p:nvPr>
        </p:nvSpPr>
        <p:spPr>
          <a:xfrm>
            <a:off x="685800" y="1143000"/>
            <a:ext cx="7772400" cy="3371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</a:pPr>
            <a:r>
              <a:rPr lang="en" sz="3200" b="0" i="0" u="none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Suprasegmental aspects of communication</a:t>
            </a:r>
            <a:endParaRPr dirty="0"/>
          </a:p>
          <a:p>
            <a:pPr marL="742950" marR="0" lvl="1" indent="-2857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 New Roman"/>
              <a:buChar char="–"/>
            </a:pPr>
            <a:r>
              <a:rPr lang="en" sz="28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Parameters of speech that are above the segment (</a:t>
            </a:r>
            <a:r>
              <a:rPr lang="en" sz="28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phonatic</a:t>
            </a:r>
            <a:r>
              <a:rPr lang="en" sz="28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level)</a:t>
            </a:r>
            <a:endParaRPr dirty="0"/>
          </a:p>
          <a:p>
            <a:pPr marL="742950" marR="0" lvl="1" indent="-2857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 New Roman"/>
              <a:buChar char="–"/>
            </a:pPr>
            <a:r>
              <a:rPr lang="en" sz="28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Pitch and intensity play significant roles</a:t>
            </a:r>
            <a:endParaRPr dirty="0"/>
          </a:p>
          <a:p>
            <a:pPr marL="1143000" marR="0" lvl="2" indent="-2286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•"/>
            </a:pPr>
            <a:r>
              <a:rPr lang="en" sz="24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Suprasegmental refers to elements of </a:t>
            </a:r>
            <a:r>
              <a:rPr lang="en" sz="2400" b="0" i="0" u="none" strike="noStrike" cap="none" dirty="0">
                <a:solidFill>
                  <a:srgbClr val="00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prosody</a:t>
            </a:r>
            <a:endParaRPr dirty="0">
              <a:highlight>
                <a:srgbClr val="FFFF00"/>
              </a:highlight>
            </a:endParaRPr>
          </a:p>
          <a:p>
            <a:pPr marL="1600200" marR="0" lvl="3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Char char="–"/>
            </a:pPr>
            <a:r>
              <a:rPr lang="en" sz="2000" b="0" i="0" u="sng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Prosody is the system of speech used to vary the meaning of speech (changing </a:t>
            </a:r>
            <a:r>
              <a:rPr lang="en" sz="2000" b="0" i="0" u="sng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innotaion</a:t>
            </a:r>
            <a:r>
              <a:rPr lang="en" sz="2000" b="0" i="0" u="sng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changing the tone) changes the meaning alter pitch </a:t>
            </a:r>
            <a:endParaRPr u="sng" dirty="0"/>
          </a:p>
          <a:p>
            <a:pPr marL="342900" marR="0" lvl="0" indent="-215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45"/>
          <p:cNvSpPr txBox="1">
            <a:spLocks noGrp="1"/>
          </p:cNvSpPr>
          <p:nvPr>
            <p:ph type="title"/>
          </p:nvPr>
        </p:nvSpPr>
        <p:spPr>
          <a:xfrm>
            <a:off x="685800" y="-19050"/>
            <a:ext cx="7772400" cy="819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4B9B"/>
              </a:buClr>
              <a:buSzPts val="3200"/>
              <a:buFont typeface="Times New Roman"/>
              <a:buNone/>
            </a:pPr>
            <a:r>
              <a:rPr lang="en" sz="3200" b="0" i="0" u="none" strike="noStrike" cap="none">
                <a:solidFill>
                  <a:srgbClr val="064B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Linguistic Aspects of Pitch and</a:t>
            </a:r>
            <a:br>
              <a:rPr lang="en" sz="3200" b="0" i="0" u="none" strike="noStrike" cap="none">
                <a:solidFill>
                  <a:srgbClr val="064B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" sz="3200" b="0" i="0" u="none" strike="noStrike" cap="none">
                <a:solidFill>
                  <a:srgbClr val="064B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Intensity (Cont’d)</a:t>
            </a:r>
            <a:endParaRPr/>
          </a:p>
        </p:txBody>
      </p:sp>
      <p:sp>
        <p:nvSpPr>
          <p:cNvPr id="254" name="Google Shape;254;p45"/>
          <p:cNvSpPr txBox="1">
            <a:spLocks noGrp="1"/>
          </p:cNvSpPr>
          <p:nvPr>
            <p:ph type="body" idx="1"/>
          </p:nvPr>
        </p:nvSpPr>
        <p:spPr>
          <a:xfrm>
            <a:off x="685800" y="1143000"/>
            <a:ext cx="7772400" cy="3862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▪"/>
            </a:pPr>
            <a:r>
              <a:rPr lang="en" sz="3200" b="0" i="0" u="sng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Elements of Prosody </a:t>
            </a:r>
            <a:endParaRPr u="sng" dirty="0"/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–"/>
            </a:pPr>
            <a:r>
              <a:rPr lang="en" sz="24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Pitch</a:t>
            </a:r>
            <a:endParaRPr dirty="0"/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–"/>
            </a:pPr>
            <a:r>
              <a:rPr lang="en" sz="24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Intonation - changes in pitch during speech</a:t>
            </a:r>
            <a:endParaRPr dirty="0"/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–"/>
            </a:pPr>
            <a:r>
              <a:rPr lang="en" sz="24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Loudness</a:t>
            </a:r>
            <a:endParaRPr dirty="0"/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–"/>
            </a:pPr>
            <a:r>
              <a:rPr lang="en" sz="24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Stress - syllable or word emphasis relative to the entire utterance - increased by intensity and fundamental frequency (read, and read) (content and content)</a:t>
            </a:r>
            <a:endParaRPr dirty="0"/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–"/>
            </a:pPr>
            <a:r>
              <a:rPr lang="en" sz="24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Duration</a:t>
            </a:r>
            <a:endParaRPr dirty="0"/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–"/>
            </a:pPr>
            <a:r>
              <a:rPr lang="en" sz="24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Rhythm</a:t>
            </a:r>
            <a:endParaRPr dirty="0"/>
          </a:p>
          <a:p>
            <a:pPr marL="342900" marR="0" lvl="0" indent="-1905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endParaRPr sz="2400" b="0" i="0" u="none" strike="noStrike" cap="none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46"/>
          <p:cNvSpPr txBox="1">
            <a:spLocks noGrp="1"/>
          </p:cNvSpPr>
          <p:nvPr>
            <p:ph type="title"/>
          </p:nvPr>
        </p:nvSpPr>
        <p:spPr>
          <a:xfrm>
            <a:off x="685800" y="114300"/>
            <a:ext cx="77724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4B9B"/>
              </a:buClr>
              <a:buSzPts val="4400"/>
              <a:buFont typeface="Times New Roman"/>
              <a:buNone/>
            </a:pPr>
            <a:r>
              <a:rPr lang="en" sz="4400" b="0" i="0" u="none" strike="noStrike" cap="none">
                <a:solidFill>
                  <a:srgbClr val="064B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Phonation Theories</a:t>
            </a:r>
            <a:endParaRPr/>
          </a:p>
        </p:txBody>
      </p:sp>
      <p:sp>
        <p:nvSpPr>
          <p:cNvPr id="260" name="Google Shape;260;p46"/>
          <p:cNvSpPr txBox="1">
            <a:spLocks noGrp="1"/>
          </p:cNvSpPr>
          <p:nvPr>
            <p:ph type="body" idx="1"/>
          </p:nvPr>
        </p:nvSpPr>
        <p:spPr>
          <a:xfrm>
            <a:off x="685800" y="1143000"/>
            <a:ext cx="7772400" cy="3371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▪"/>
            </a:pPr>
            <a:r>
              <a:rPr lang="en" sz="3200" b="0" i="0" u="none" dirty="0">
                <a:solidFill>
                  <a:srgbClr val="FF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The </a:t>
            </a:r>
            <a:r>
              <a:rPr lang="en" sz="3200" b="0" i="0" u="none" dirty="0" err="1">
                <a:solidFill>
                  <a:srgbClr val="FF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myoelastic</a:t>
            </a:r>
            <a:r>
              <a:rPr lang="en" sz="3200" b="0" i="0" u="none" dirty="0">
                <a:solidFill>
                  <a:srgbClr val="FF0000"/>
                </a:solidFill>
                <a:highlight>
                  <a:srgbClr val="FFFF00"/>
                </a:highlight>
                <a:sym typeface="Times New Roman"/>
              </a:rPr>
              <a:t>-aerodynamic theory</a:t>
            </a:r>
            <a:endParaRPr dirty="0">
              <a:solidFill>
                <a:srgbClr val="FF0000"/>
              </a:solidFill>
              <a:highlight>
                <a:srgbClr val="FFFF00"/>
              </a:highlight>
            </a:endParaRPr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–"/>
            </a:pPr>
            <a:r>
              <a:rPr lang="en" sz="24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Vibration of the vocal folds depends on:</a:t>
            </a:r>
            <a:endParaRPr dirty="0"/>
          </a:p>
          <a:p>
            <a:pPr marL="1143000" marR="0" lvl="2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Char char="•"/>
            </a:pPr>
            <a:r>
              <a:rPr lang="en" sz="2000" b="0" i="0" u="sng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Myoelastic</a:t>
            </a:r>
            <a:r>
              <a:rPr lang="en" sz="2000" b="0" i="0" u="sng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component of muscle </a:t>
            </a:r>
            <a:r>
              <a:rPr lang="en" sz="20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</a:t>
            </a:r>
            <a:r>
              <a:rPr lang="en" sz="2000" b="0" i="0" u="none" strike="noStrike" cap="none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myo</a:t>
            </a:r>
            <a:r>
              <a:rPr lang="en" sz="20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+ muscle) and the soft tissues of the larynx</a:t>
            </a:r>
            <a:endParaRPr dirty="0"/>
          </a:p>
          <a:p>
            <a:pPr marL="1143000" marR="0" lvl="2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Char char="•"/>
            </a:pPr>
            <a:r>
              <a:rPr lang="en" sz="2000" b="0" i="0" u="sng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Aerodynamic component is airflow </a:t>
            </a:r>
            <a:r>
              <a:rPr lang="en" sz="20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and compression through the compressed tube   </a:t>
            </a:r>
            <a:endParaRPr dirty="0"/>
          </a:p>
          <a:p>
            <a:pPr marL="342900" marR="0" lvl="0" indent="-215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</a:pPr>
            <a:endParaRPr sz="2000" b="0" i="0" u="none" strike="noStrike" cap="none" dirty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47"/>
          <p:cNvSpPr txBox="1">
            <a:spLocks noGrp="1"/>
          </p:cNvSpPr>
          <p:nvPr>
            <p:ph type="title"/>
          </p:nvPr>
        </p:nvSpPr>
        <p:spPr>
          <a:xfrm>
            <a:off x="685800" y="114300"/>
            <a:ext cx="77724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4B9B"/>
              </a:buClr>
              <a:buSzPts val="4400"/>
              <a:buFont typeface="Times New Roman"/>
              <a:buNone/>
            </a:pPr>
            <a:r>
              <a:rPr lang="en" sz="4400" b="0" i="0" u="none" strike="noStrike" cap="none">
                <a:solidFill>
                  <a:srgbClr val="064B9B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Phonation Theories (Cont’d)</a:t>
            </a:r>
            <a:endParaRPr/>
          </a:p>
        </p:txBody>
      </p:sp>
      <p:sp>
        <p:nvSpPr>
          <p:cNvPr id="266" name="Google Shape;266;p47"/>
          <p:cNvSpPr txBox="1">
            <a:spLocks noGrp="1"/>
          </p:cNvSpPr>
          <p:nvPr>
            <p:ph type="body" idx="1"/>
          </p:nvPr>
        </p:nvSpPr>
        <p:spPr>
          <a:xfrm>
            <a:off x="685800" y="1143000"/>
            <a:ext cx="7772400" cy="3371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▪"/>
            </a:pPr>
            <a:r>
              <a:rPr lang="en" sz="3200" b="0" i="0" u="none" dirty="0">
                <a:solidFill>
                  <a:srgbClr val="00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The </a:t>
            </a:r>
            <a:r>
              <a:rPr lang="en" sz="3200" b="0" i="0" u="none" dirty="0" err="1">
                <a:solidFill>
                  <a:srgbClr val="00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Titze</a:t>
            </a:r>
            <a:r>
              <a:rPr lang="en" sz="3200" b="0" i="0" u="none" dirty="0">
                <a:solidFill>
                  <a:srgbClr val="000000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Model</a:t>
            </a:r>
            <a:endParaRPr dirty="0">
              <a:highlight>
                <a:srgbClr val="FFFF00"/>
              </a:highlight>
            </a:endParaRPr>
          </a:p>
          <a:p>
            <a:pPr marL="742950" marR="0" lvl="1" indent="-2857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–"/>
            </a:pPr>
            <a:r>
              <a:rPr lang="en" sz="24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Explains how </a:t>
            </a:r>
            <a:r>
              <a:rPr lang="en" sz="2400" b="0" i="0" u="sng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complex vibration of vocal folds arise </a:t>
            </a:r>
            <a:r>
              <a:rPr lang="en" sz="24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from:</a:t>
            </a:r>
            <a:endParaRPr dirty="0"/>
          </a:p>
          <a:p>
            <a:pPr marL="1143000" marR="0" lvl="2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Char char="•"/>
            </a:pPr>
            <a:r>
              <a:rPr lang="en" sz="20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 loosely bound masses associated with the membranous cover of the vocal folds</a:t>
            </a:r>
            <a:endParaRPr dirty="0"/>
          </a:p>
          <a:p>
            <a:pPr marL="1143000" marR="0" lvl="2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Char char="•"/>
            </a:pPr>
            <a:r>
              <a:rPr lang="en" sz="2000" b="0" i="0" u="none" strike="noStrike" cap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 body of the vocal folds</a:t>
            </a: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aradigm">
  <a:themeElements>
    <a:clrScheme name="Paradigm">
      <a:dk1>
        <a:srgbClr val="31394D"/>
      </a:dk1>
      <a:lt1>
        <a:srgbClr val="FFFFFF"/>
      </a:lt1>
      <a:dk2>
        <a:srgbClr val="666666"/>
      </a:dk2>
      <a:lt2>
        <a:srgbClr val="626B73"/>
      </a:lt2>
      <a:accent1>
        <a:srgbClr val="002F4A"/>
      </a:accent1>
      <a:accent2>
        <a:srgbClr val="D9C4B1"/>
      </a:accent2>
      <a:accent3>
        <a:srgbClr val="EDE3DA"/>
      </a:accent3>
      <a:accent4>
        <a:srgbClr val="B85741"/>
      </a:accent4>
      <a:accent5>
        <a:srgbClr val="009384"/>
      </a:accent5>
      <a:accent6>
        <a:srgbClr val="D0F6FF"/>
      </a:accent6>
      <a:hlink>
        <a:srgbClr val="009384"/>
      </a:hlink>
      <a:folHlink>
        <a:srgbClr val="00938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1335</TotalTime>
  <Words>2041</Words>
  <Application>Microsoft Macintosh PowerPoint</Application>
  <PresentationFormat>On-screen Show (16:9)</PresentationFormat>
  <Paragraphs>274</Paragraphs>
  <Slides>34</Slides>
  <Notes>34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9" baseType="lpstr">
      <vt:lpstr>Times New Roman</vt:lpstr>
      <vt:lpstr>Roboto</vt:lpstr>
      <vt:lpstr>Merriweather</vt:lpstr>
      <vt:lpstr>Arial</vt:lpstr>
      <vt:lpstr>Paradigm</vt:lpstr>
      <vt:lpstr>Physiology of Phonation</vt:lpstr>
      <vt:lpstr>Non-Speech Laryngeal Function</vt:lpstr>
      <vt:lpstr>Non-Speech Laryngeal Function (Cont’d)</vt:lpstr>
      <vt:lpstr>Acoustics</vt:lpstr>
      <vt:lpstr>Acoustics (Cont’d)</vt:lpstr>
      <vt:lpstr>Acoustics (Cont’d)</vt:lpstr>
      <vt:lpstr>Acoustics (Cont’d)</vt:lpstr>
      <vt:lpstr>Acoustics (Cont’d)</vt:lpstr>
      <vt:lpstr>Acoustics (Cont’d)</vt:lpstr>
      <vt:lpstr>Laryngeal Function for Speech</vt:lpstr>
      <vt:lpstr>Bernoulli Effect</vt:lpstr>
      <vt:lpstr>Laryngeal Function for Speech (Cont’d)</vt:lpstr>
      <vt:lpstr>Attack and Phonation</vt:lpstr>
      <vt:lpstr>Attack and Phonation (Cont’d)</vt:lpstr>
      <vt:lpstr>Termination of Phonation</vt:lpstr>
      <vt:lpstr>Sustained Phonation</vt:lpstr>
      <vt:lpstr>Connected Speech</vt:lpstr>
      <vt:lpstr>Vocal Registers</vt:lpstr>
      <vt:lpstr>Vocal Registers (Cont’d)</vt:lpstr>
      <vt:lpstr>Vocal Registers (Cont’d)</vt:lpstr>
      <vt:lpstr>Vocal Registers (Cont’d)</vt:lpstr>
      <vt:lpstr>Pitch and Frequency</vt:lpstr>
      <vt:lpstr>Types of Pitch</vt:lpstr>
      <vt:lpstr>Pitch Range</vt:lpstr>
      <vt:lpstr>Pitch-Changing Mechanism</vt:lpstr>
      <vt:lpstr>Intensity and Intensity Change</vt:lpstr>
      <vt:lpstr>Intensity and Intensity Change (Cont’d)</vt:lpstr>
      <vt:lpstr>Clinical Considerations</vt:lpstr>
      <vt:lpstr>Clinical Considerations (Cont’d)</vt:lpstr>
      <vt:lpstr>Clinical Considerations (Cont’d)</vt:lpstr>
      <vt:lpstr>Linguistic Aspects of Pitch and Intensity</vt:lpstr>
      <vt:lpstr>Linguistic Aspects of Pitch and Intensity (Cont’d)</vt:lpstr>
      <vt:lpstr>Phonation Theories</vt:lpstr>
      <vt:lpstr>Phonation Theories (Cont’d)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Physiology of Phonation</dc:title>
  <cp:lastModifiedBy>Medjeen M. Lessage</cp:lastModifiedBy>
  <cp:revision>15</cp:revision>
  <dcterms:modified xsi:type="dcterms:W3CDTF">2019-10-23T23:10:21Z</dcterms:modified>
</cp:coreProperties>
</file>